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7" r:id="rId2"/>
    <p:sldId id="317" r:id="rId3"/>
    <p:sldId id="319" r:id="rId4"/>
    <p:sldId id="309" r:id="rId5"/>
    <p:sldId id="311" r:id="rId6"/>
    <p:sldId id="278" r:id="rId7"/>
    <p:sldId id="280" r:id="rId8"/>
    <p:sldId id="312" r:id="rId9"/>
    <p:sldId id="279" r:id="rId10"/>
    <p:sldId id="310" r:id="rId11"/>
    <p:sldId id="281" r:id="rId12"/>
    <p:sldId id="313" r:id="rId13"/>
    <p:sldId id="282" r:id="rId14"/>
    <p:sldId id="286" r:id="rId15"/>
    <p:sldId id="285" r:id="rId16"/>
    <p:sldId id="287" r:id="rId17"/>
    <p:sldId id="288" r:id="rId18"/>
    <p:sldId id="289" r:id="rId19"/>
    <p:sldId id="290" r:id="rId20"/>
    <p:sldId id="320" r:id="rId21"/>
    <p:sldId id="295" r:id="rId22"/>
    <p:sldId id="291" r:id="rId23"/>
    <p:sldId id="292" r:id="rId24"/>
    <p:sldId id="293" r:id="rId25"/>
    <p:sldId id="294" r:id="rId26"/>
    <p:sldId id="296" r:id="rId27"/>
    <p:sldId id="297" r:id="rId28"/>
    <p:sldId id="298" r:id="rId29"/>
    <p:sldId id="299" r:id="rId30"/>
    <p:sldId id="300" r:id="rId31"/>
    <p:sldId id="308" r:id="rId32"/>
    <p:sldId id="302" r:id="rId33"/>
    <p:sldId id="301" r:id="rId34"/>
    <p:sldId id="307" r:id="rId35"/>
    <p:sldId id="304" r:id="rId36"/>
    <p:sldId id="306" r:id="rId37"/>
    <p:sldId id="284" r:id="rId38"/>
    <p:sldId id="305" r:id="rId39"/>
    <p:sldId id="314" r:id="rId40"/>
    <p:sldId id="315" r:id="rId41"/>
    <p:sldId id="318" r:id="rId42"/>
    <p:sldId id="316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323"/>
    <a:srgbClr val="24498F"/>
    <a:srgbClr val="5F79B0"/>
    <a:srgbClr val="20468B"/>
    <a:srgbClr val="E1E1E1"/>
    <a:srgbClr val="A9BBE0"/>
    <a:srgbClr val="336633"/>
    <a:srgbClr val="33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00" autoAdjust="0"/>
    <p:restoredTop sz="90929"/>
  </p:normalViewPr>
  <p:slideViewPr>
    <p:cSldViewPr>
      <p:cViewPr>
        <p:scale>
          <a:sx n="121" d="100"/>
          <a:sy n="121" d="100"/>
        </p:scale>
        <p:origin x="-114" y="16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fld id="{1B9333AE-5FD5-4E82-9B7D-AA864D0E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latin typeface="Times" pitchFamily="1" charset="0"/>
              </a:defRPr>
            </a:lvl1pPr>
          </a:lstStyle>
          <a:p>
            <a:pPr>
              <a:defRPr/>
            </a:pPr>
            <a:fld id="{1B22DBFD-2C88-4E4F-8706-EF7E507E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3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96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EB43BB-56DA-440B-BBF4-445D45F92F17}" type="slidenum">
              <a:rPr lang="en-US" smtClean="0">
                <a:latin typeface="Times" pitchFamily="-96" charset="0"/>
              </a:rPr>
              <a:pPr/>
              <a:t>1</a:t>
            </a:fld>
            <a:endParaRPr lang="en-US" smtClean="0">
              <a:latin typeface="Times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lide_ma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76800" y="1905000"/>
            <a:ext cx="40386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419600"/>
            <a:ext cx="4038600" cy="2209800"/>
          </a:xfrm>
        </p:spPr>
        <p:txBody>
          <a:bodyPr anchor="t"/>
          <a:lstStyle>
            <a:lvl1pPr marL="0" indent="0">
              <a:buFont typeface="Wingdings" pitchFamily="1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705600"/>
            <a:ext cx="8763000" cy="152400"/>
          </a:xfrm>
        </p:spPr>
        <p:txBody>
          <a:bodyPr tIns="9144"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CONFIDENTIAL AND PROPRIETARY © Epocrates, Inc. All rights reserved. To learn more about Epocrates, please visit us at www.epocrates.com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08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446B27-B2F2-4EEE-92B1-365C76DA0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87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52400"/>
            <a:ext cx="2098675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614362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9FDDDBF-82DB-41CA-ADF0-37E653569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500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64404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40767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767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9F140B2-2B8D-4409-A197-CA50A4D9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77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66421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8F291B-4C14-4F95-A174-B852CA1EA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87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C12437-2774-4DEA-B0DD-FD3D4717B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769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76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76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D1A0D8-2D48-4BB8-9E37-BA2627977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17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67DE9B8-CE0D-4760-8BFA-7092A7F54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33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7AB7D0-97E9-4D89-B4EC-D8129EDC6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419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1C538-7482-4A4C-A1EF-A1666714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48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44BE4B-E280-48CD-8145-416BE78B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536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90DB1A1-3793-4EC6-AE1C-CFC93067F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85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eade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64404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27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>
                <a:solidFill>
                  <a:srgbClr val="737F99"/>
                </a:solidFill>
                <a:latin typeface="Verdana" pitchFamily="1" charset="0"/>
              </a:defRPr>
            </a:lvl1pPr>
          </a:lstStyle>
          <a:p>
            <a:pPr>
              <a:defRPr/>
            </a:pPr>
            <a:r>
              <a:rPr lang="en-US"/>
              <a:t>CONFIDENTIAL AND PROPRIETARY © Epocrates, Inc. All rights reserved.</a:t>
            </a:r>
            <a:br>
              <a:rPr lang="en-US"/>
            </a:br>
            <a:r>
              <a:rPr lang="en-US"/>
              <a:t>To learn more about Epocrates, please visit us at www.epocrates.com </a:t>
            </a:r>
          </a:p>
          <a:p>
            <a:pPr>
              <a:defRPr/>
            </a:pPr>
            <a:endParaRPr lang="en-US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7800" y="990600"/>
            <a:ext cx="8763000" cy="5497513"/>
          </a:xfrm>
          <a:prstGeom prst="roundRect">
            <a:avLst>
              <a:gd name="adj" fmla="val 1148"/>
            </a:avLst>
          </a:prstGeom>
          <a:noFill/>
          <a:ln w="6350">
            <a:solidFill>
              <a:srgbClr val="E1E1E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502400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737F99"/>
                </a:solidFill>
                <a:latin typeface="Verdana" pitchFamily="1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9D907DE4-AD96-47E4-A49A-A8ECAF034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4" descr="epocrates_logo_blac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527800"/>
            <a:ext cx="1257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Verdana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Verdana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Verdana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A9BBE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-96" charset="0"/>
        <a:buChar char="•"/>
        <a:defRPr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-96" charset="0"/>
        <a:buChar char="&gt;"/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strathdee\Desktop\slide_ma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00400" y="1905000"/>
            <a:ext cx="571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800" b="1" dirty="0" smtClean="0">
                <a:solidFill>
                  <a:srgbClr val="A9BBE0"/>
                </a:solidFill>
                <a:latin typeface="Arial" charset="0"/>
              </a:rPr>
              <a:t>JXON</a:t>
            </a:r>
          </a:p>
          <a:p>
            <a:pPr eaLnBrk="1" hangingPunct="1"/>
            <a:r>
              <a:rPr lang="en-US" sz="2400" dirty="0" smtClean="0">
                <a:solidFill>
                  <a:srgbClr val="A9BBE0"/>
                </a:solidFill>
                <a:latin typeface="Arial" charset="0"/>
              </a:rPr>
              <a:t>An Architecture for Schema and Annotation Driven JSON/XML Bidirectional Transformations</a:t>
            </a:r>
            <a:endParaRPr lang="en-US" sz="2400" dirty="0">
              <a:solidFill>
                <a:srgbClr val="A9BBE0"/>
              </a:solidFill>
              <a:latin typeface="Arial" charset="0"/>
            </a:endParaRPr>
          </a:p>
        </p:txBody>
      </p:sp>
      <p:pic>
        <p:nvPicPr>
          <p:cNvPr id="3076" name="Picture 7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32004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034" y="4679731"/>
            <a:ext cx="52245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David A. Lee</a:t>
            </a:r>
          </a:p>
          <a:p>
            <a:r>
              <a:rPr lang="en-US" sz="2000" b="1" dirty="0" smtClean="0"/>
              <a:t>Senior Principal Software Engineer</a:t>
            </a:r>
            <a:endParaRPr lang="en-US" b="1" dirty="0"/>
          </a:p>
        </p:txBody>
      </p:sp>
      <p:pic>
        <p:nvPicPr>
          <p:cNvPr id="9218" name="Picture 2" descr="C:\Users\DLEE\Desktop\Balisage-2011-logoTy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792538" cy="13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Reality – json.org JSON to XML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5181600"/>
          </a:xfrm>
        </p:spPr>
        <p:txBody>
          <a:bodyPr anchor="t"/>
          <a:lstStyle/>
          <a:p>
            <a:pPr marL="0" indent="0">
              <a:buNone/>
            </a:pPr>
            <a:r>
              <a:rPr lang="en-US" sz="1400" dirty="0"/>
              <a:t>&lt;BOOKS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id&gt;1&lt;/id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title&gt;My Favorite Book&lt;/title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price&gt;1.23&lt;/price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 smtClean="0"/>
              <a:t>&lt;/</a:t>
            </a:r>
            <a:r>
              <a:rPr lang="en-US" sz="1400" dirty="0"/>
              <a:t>BOOKS&gt;</a:t>
            </a:r>
            <a:br>
              <a:rPr lang="en-US" sz="1400" dirty="0"/>
            </a:b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&lt;</a:t>
            </a:r>
            <a:r>
              <a:rPr lang="en-US" sz="1400" dirty="0"/>
              <a:t>BOOKS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id&gt;1a&lt;/id&gt;&lt;title&gt;XML </a:t>
            </a:r>
            <a:r>
              <a:rPr lang="en-US" sz="1400" dirty="0" smtClean="0"/>
              <a:t>for Dummies</a:t>
            </a:r>
            <a:r>
              <a:rPr lang="en-US" sz="1400" dirty="0"/>
              <a:t>&lt;/title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price&gt;5.25&lt;/price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 smtClean="0"/>
              <a:t>&lt;/</a:t>
            </a:r>
            <a:r>
              <a:rPr lang="en-US" sz="1400" dirty="0"/>
              <a:t>BOOKS&gt;</a:t>
            </a:r>
            <a:br>
              <a:rPr lang="en-US" sz="1400" dirty="0"/>
            </a:b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&lt;</a:t>
            </a:r>
            <a:r>
              <a:rPr lang="en-US" sz="1400" dirty="0"/>
              <a:t>BOOKS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id&gt;3&lt;/id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title&gt;JSON for Dummies&lt;/title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&lt;</a:t>
            </a:r>
            <a:r>
              <a:rPr lang="en-US" sz="1400" dirty="0"/>
              <a:t>price&gt;200.95&lt;/price</a:t>
            </a:r>
            <a:r>
              <a:rPr lang="en-US" sz="1400" dirty="0" smtClean="0"/>
              <a:t>&gt;</a:t>
            </a:r>
          </a:p>
          <a:p>
            <a:pPr marL="0" indent="0">
              <a:buNone/>
            </a:pPr>
            <a:r>
              <a:rPr lang="en-US" sz="1400" dirty="0" smtClean="0"/>
              <a:t>&lt;/</a:t>
            </a:r>
            <a:r>
              <a:rPr lang="en-US" sz="1400" dirty="0"/>
              <a:t>BOOKS&gt;</a:t>
            </a:r>
            <a:br>
              <a:rPr lang="en-US" sz="1400" dirty="0"/>
            </a:br>
            <a:endParaRPr lang="en-US" sz="1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Line Callout 1 (Border and Accent Bar) 1"/>
          <p:cNvSpPr/>
          <p:nvPr/>
        </p:nvSpPr>
        <p:spPr bwMode="auto">
          <a:xfrm>
            <a:off x="5867400" y="2977873"/>
            <a:ext cx="2133600" cy="784830"/>
          </a:xfrm>
          <a:prstGeom prst="accentBorderCallout1">
            <a:avLst>
              <a:gd name="adj1" fmla="val 18750"/>
              <a:gd name="adj2" fmla="val -8333"/>
              <a:gd name="adj3" fmla="val 139069"/>
              <a:gd name="adj4" fmla="val -12922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rPr>
              <a:t>Not Well Formed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848100" y="2590800"/>
            <a:ext cx="2705100" cy="228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191000" y="1447800"/>
            <a:ext cx="2743200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3909229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Inconsistent typing of the "id" value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Very verbose and complex JSON representation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JSON arrays where simple values should be used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Pairs of 'name/value' members where native JSON member names should be used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Unnecessary distinctions between how attributes and child elements are serialized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3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JXON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194" name="Picture 2" descr="C:\Users\DLEE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91200" cy="38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0126" y="1371600"/>
            <a:ext cx="30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JSON and XML Converge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05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JXON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Simple specification for XML to/from JSON transformations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Results are what authors actually want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Markup agnostic (not biased to either XML or JSON)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Make use of Schema information and annotations to guide transformations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JSON / XML – What’s the problem?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ln w="381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“Hello World”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4"/>
          </p:nvPr>
        </p:nvSpPr>
        <p:spPr>
          <a:ln w="381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dirty="0" smtClean="0"/>
              <a:t>root&gt;Hello World</a:t>
            </a:r>
            <a:r>
              <a:rPr lang="en-US" sz="2000" dirty="0"/>
              <a:t>&lt;/root&gt;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	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&lt;</a:t>
            </a:r>
            <a:r>
              <a:rPr lang="en-US" sz="2000" dirty="0"/>
              <a:t>root value="Hello World"/&gt;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8F291B-4C14-4F95-A174-B852CA1EAF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971800" y="990600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Anonymous Values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9892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JSON / XML – What’s the problem?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ln w="381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[ 1 , "String" ]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4"/>
          </p:nvPr>
        </p:nvSpPr>
        <p:spPr>
          <a:ln w="381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&lt;array&gt;1 String&lt;/array&gt;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 smtClean="0"/>
              <a:t>&lt;array&gt;</a:t>
            </a:r>
          </a:p>
          <a:p>
            <a:pPr marL="0" indent="0">
              <a:buNone/>
            </a:pPr>
            <a:r>
              <a:rPr lang="en-US" sz="1600" dirty="0" smtClean="0"/>
              <a:t>  &lt;</a:t>
            </a:r>
            <a:r>
              <a:rPr lang="en-US" sz="1600" dirty="0"/>
              <a:t>entry&gt;1&lt;/entry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&lt;</a:t>
            </a:r>
            <a:r>
              <a:rPr lang="en-US" sz="1600" dirty="0"/>
              <a:t>entry&gt;String&lt;/entry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array&gt;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array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entry1</a:t>
            </a:r>
            <a:r>
              <a:rPr lang="en-US" sz="1600" dirty="0"/>
              <a:t>="1" entry2="String"/&gt;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entry&gt;1&lt;/entry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&lt;</a:t>
            </a:r>
            <a:r>
              <a:rPr lang="en-US" sz="1600" dirty="0"/>
              <a:t>entry&gt;String&lt;/entry&gt;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8F291B-4C14-4F95-A174-B852CA1EAF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62400" y="1011621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Arrays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3095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/ XML – What’s the problem?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ln w="381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“value”: “1.5”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“value”: 1.5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4"/>
          </p:nvPr>
        </p:nvSpPr>
        <p:spPr>
          <a:ln w="3810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&lt;value&gt;1.5&lt;/value&gt;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68F291B-4C14-4F95-A174-B852CA1EAF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05000" y="995855"/>
            <a:ext cx="5307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Implicit Types (e.g. "Duck Typing")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539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/ XML – What’s the problem?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800" b="1" dirty="0" smtClean="0"/>
              <a:t>Many more issues …</a:t>
            </a:r>
            <a:endParaRPr lang="en-US" sz="2400" dirty="0" smtClean="0"/>
          </a:p>
          <a:p>
            <a:r>
              <a:rPr lang="en-US" sz="2400" dirty="0" smtClean="0"/>
              <a:t>Identifiers</a:t>
            </a:r>
          </a:p>
          <a:p>
            <a:r>
              <a:rPr lang="en-US" sz="2400" dirty="0" smtClean="0"/>
              <a:t>Namespaces</a:t>
            </a:r>
          </a:p>
          <a:p>
            <a:r>
              <a:rPr lang="en-US" sz="2400" dirty="0" smtClean="0"/>
              <a:t>Processing Instructions</a:t>
            </a:r>
          </a:p>
          <a:p>
            <a:r>
              <a:rPr lang="en-US" sz="2400" dirty="0" smtClean="0"/>
              <a:t>Attributes</a:t>
            </a:r>
          </a:p>
          <a:p>
            <a:r>
              <a:rPr lang="en-US" sz="2400" dirty="0" smtClean="0"/>
              <a:t>Character Set</a:t>
            </a:r>
          </a:p>
          <a:p>
            <a:r>
              <a:rPr lang="en-US" sz="2400" dirty="0" smtClean="0"/>
              <a:t>Comments</a:t>
            </a:r>
          </a:p>
          <a:p>
            <a:r>
              <a:rPr lang="en-US" sz="2400" dirty="0" smtClean="0"/>
              <a:t>Document Node</a:t>
            </a:r>
          </a:p>
          <a:p>
            <a:r>
              <a:rPr lang="en-US" sz="2400" dirty="0" smtClean="0"/>
              <a:t>Serialization format</a:t>
            </a:r>
          </a:p>
          <a:p>
            <a:r>
              <a:rPr lang="en-US" sz="2400" dirty="0" smtClean="0"/>
              <a:t>Character Encodings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1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Designs and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The JSON to XML converter from json.org </a:t>
            </a:r>
          </a:p>
          <a:p>
            <a:r>
              <a:rPr lang="en-US" dirty="0" err="1" smtClean="0"/>
              <a:t>JSONx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Badgerfish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Rabbitfish</a:t>
            </a:r>
            <a:r>
              <a:rPr lang="en-US" dirty="0" smtClean="0"/>
              <a:t> </a:t>
            </a:r>
          </a:p>
          <a:p>
            <a:r>
              <a:rPr lang="en-US" dirty="0" smtClean="0"/>
              <a:t>JSON Markup Language (</a:t>
            </a:r>
            <a:r>
              <a:rPr lang="en-US" dirty="0" err="1" smtClean="0"/>
              <a:t>JsonML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XSLTJSON, XML to JSON using XSLT </a:t>
            </a:r>
          </a:p>
          <a:p>
            <a:r>
              <a:rPr lang="en-US" dirty="0" smtClean="0"/>
              <a:t>XML to JSON </a:t>
            </a:r>
            <a:r>
              <a:rPr lang="en-US" dirty="0" err="1" smtClean="0"/>
              <a:t>jQuery</a:t>
            </a:r>
            <a:r>
              <a:rPr lang="en-US" dirty="0" smtClean="0"/>
              <a:t> Plugin </a:t>
            </a:r>
          </a:p>
          <a:p>
            <a:r>
              <a:rPr lang="en-US" dirty="0" smtClean="0"/>
              <a:t>Boomerang - A bidirectional programming language for ad-hoc, textual data. </a:t>
            </a:r>
          </a:p>
          <a:p>
            <a:r>
              <a:rPr lang="en-US" dirty="0" err="1" smtClean="0"/>
              <a:t>XSugar</a:t>
            </a:r>
            <a:r>
              <a:rPr lang="en-US" dirty="0" smtClean="0"/>
              <a:t> - Dual Syntax for XML Languages </a:t>
            </a:r>
          </a:p>
          <a:p>
            <a:r>
              <a:rPr lang="en-US" dirty="0" smtClean="0"/>
              <a:t>OGF Standards: Data Format Description Language (DFDL)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4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8470900" cy="685800"/>
          </a:xfrm>
        </p:spPr>
        <p:txBody>
          <a:bodyPr/>
          <a:lstStyle/>
          <a:p>
            <a:r>
              <a:rPr lang="en-US" dirty="0" smtClean="0"/>
              <a:t>General Categories of existing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 smtClean="0"/>
              <a:t>Represent arbitrary JSON in an XML format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Result: A very ugly XML format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Represent arbitrary XML in a JSON format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Result: A very ugly JSON format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Convert XML to JSON in a JSON friendly format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Result: Works only for simple XML documents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Loses or crashes on unexpected content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Convert JSON to XML in a XML friendly format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Result: Works only for simple JSON documents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Loses or crashes on unexpected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4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8470900" cy="685800"/>
          </a:xfrm>
        </p:spPr>
        <p:txBody>
          <a:bodyPr/>
          <a:lstStyle/>
          <a:p>
            <a:r>
              <a:rPr lang="en-US" dirty="0" smtClean="0"/>
              <a:t>An experiment 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290" name="Picture 2" descr="C:\Users\DLEE\Desktop\7613856-assorted-laboratory-glassware-equipment-ready-for-an-experiment-in-a-science-research-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780"/>
            <a:ext cx="6172200" cy="46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5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Liberty vs.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Inequality will exist as long as liberty exists. It unavoidably results from that very liberty itself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— </a:t>
            </a:r>
            <a:r>
              <a:rPr lang="en-US" dirty="0"/>
              <a:t>Alexander Hamilton </a:t>
            </a:r>
            <a:r>
              <a:rPr lang="en-US" dirty="0" smtClean="0"/>
              <a:t>GM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— </a:t>
            </a:r>
            <a:r>
              <a:rPr lang="en-US" b="1" dirty="0" err="1" smtClean="0"/>
              <a:t>Syd</a:t>
            </a:r>
            <a:r>
              <a:rPr lang="en-US" b="1" dirty="0" smtClean="0"/>
              <a:t> Bauman – Balisage 2011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578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transformations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852867"/>
              </p:ext>
            </p:extLst>
          </p:nvPr>
        </p:nvGraphicFramePr>
        <p:xfrm>
          <a:off x="762000" y="1066800"/>
          <a:ext cx="7467600" cy="536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Visio" r:id="rId3" imgW="6092757" imgH="4373664" progId="Visio.Drawing.11">
                  <p:embed/>
                </p:oleObj>
              </mc:Choice>
              <mc:Fallback>
                <p:oleObj name="Visio" r:id="rId3" imgW="6092757" imgH="437366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467600" cy="5360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89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JXON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48263"/>
              </p:ext>
            </p:extLst>
          </p:nvPr>
        </p:nvGraphicFramePr>
        <p:xfrm>
          <a:off x="222280" y="1752600"/>
          <a:ext cx="8652921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Visio" r:id="rId3" imgW="6336306" imgH="2677362" progId="Visio.Drawing.11">
                  <p:embed/>
                </p:oleObj>
              </mc:Choice>
              <mc:Fallback>
                <p:oleObj name="Visio" r:id="rId3" imgW="6336306" imgH="267736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80" y="1752600"/>
                        <a:ext cx="8652921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015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to XML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92663"/>
              </p:ext>
            </p:extLst>
          </p:nvPr>
        </p:nvGraphicFramePr>
        <p:xfrm>
          <a:off x="533400" y="1143000"/>
          <a:ext cx="8389684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Visio" r:id="rId3" imgW="5360535" imgH="3116606" progId="Visio.Drawing.11">
                  <p:embed/>
                </p:oleObj>
              </mc:Choice>
              <mc:Fallback>
                <p:oleObj name="Visio" r:id="rId3" imgW="5360535" imgH="311660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43000"/>
                        <a:ext cx="8389684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825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to JSON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905003"/>
              </p:ext>
            </p:extLst>
          </p:nvPr>
        </p:nvGraphicFramePr>
        <p:xfrm>
          <a:off x="152400" y="990600"/>
          <a:ext cx="872758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Visio" r:id="rId3" imgW="5360751" imgH="2995038" progId="Visio.Drawing.11">
                  <p:embed/>
                </p:oleObj>
              </mc:Choice>
              <mc:Fallback>
                <p:oleObj name="Visio" r:id="rId3" imgW="5360751" imgH="299503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90600"/>
                        <a:ext cx="8727583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636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JXON internal 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67882"/>
              </p:ext>
            </p:extLst>
          </p:nvPr>
        </p:nvGraphicFramePr>
        <p:xfrm>
          <a:off x="228600" y="990600"/>
          <a:ext cx="870096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Visio" r:id="rId3" imgW="7484353" imgH="4391228" progId="Visio.Drawing.11">
                  <p:embed/>
                </p:oleObj>
              </mc:Choice>
              <mc:Fallback>
                <p:oleObj name="Visio" r:id="rId3" imgW="7484353" imgH="43912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990600"/>
                        <a:ext cx="870096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617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and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XSD or RNG (XML) schema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Provides type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Provides element and attribute use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Annotations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the general “pattern” for the document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Apply specific overrides for transformation rules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Elements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Attributes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Types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Text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Children handling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3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 set of rule properties to a name (“rule”)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Rule properties work together to form transformation styles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Extensible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May be mixed and applied to individual items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Support for 2 patterns currently – more to come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Full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A completely lossless bidirectional pattern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Simple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A common pattern for simple schemas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Lossless and bidirectional for a subset of schemas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54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 smtClean="0"/>
              <a:t>Name translations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Attribute handling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Child element handling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Text handling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/>
              <a:t>Name </a:t>
            </a:r>
            <a:r>
              <a:rPr lang="en-US" b="1" dirty="0" smtClean="0"/>
              <a:t>translations</a:t>
            </a:r>
            <a:br>
              <a:rPr lang="en-US" b="1" dirty="0" smtClean="0"/>
            </a:br>
            <a:endParaRPr lang="en-US" b="1" dirty="0"/>
          </a:p>
          <a:p>
            <a:r>
              <a:rPr lang="en-US" b="1" dirty="0" smtClean="0"/>
              <a:t>Object wrapping</a:t>
            </a:r>
          </a:p>
          <a:p>
            <a:endParaRPr lang="en-US" b="1" dirty="0"/>
          </a:p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8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IS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sz="2000" dirty="0" smtClean="0"/>
              <a:t>Research </a:t>
            </a:r>
          </a:p>
          <a:p>
            <a:r>
              <a:rPr lang="en-US" sz="2000" dirty="0" smtClean="0"/>
              <a:t>Goals</a:t>
            </a:r>
          </a:p>
          <a:p>
            <a:r>
              <a:rPr lang="en-US" sz="2000" dirty="0" smtClean="0"/>
              <a:t>Architecture</a:t>
            </a:r>
          </a:p>
          <a:p>
            <a:r>
              <a:rPr lang="en-US" sz="2000" smtClean="0"/>
              <a:t>How it works !</a:t>
            </a:r>
            <a:endParaRPr lang="en-US" sz="2000" dirty="0" smtClean="0"/>
          </a:p>
          <a:p>
            <a:r>
              <a:rPr lang="en-US" sz="2000" dirty="0" smtClean="0"/>
              <a:t>Case Study </a:t>
            </a:r>
          </a:p>
          <a:p>
            <a:r>
              <a:rPr lang="en-US" sz="2000" dirty="0" smtClean="0"/>
              <a:t>Full of tiny examples</a:t>
            </a:r>
          </a:p>
          <a:p>
            <a:r>
              <a:rPr lang="en-US" sz="2000" dirty="0" smtClean="0"/>
              <a:t>A working implementation ready for download now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IS NOT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sz="2000" dirty="0" smtClean="0"/>
              <a:t>Life, the Universe and Everything</a:t>
            </a:r>
          </a:p>
          <a:p>
            <a:r>
              <a:rPr lang="en-US" sz="2000" dirty="0" smtClean="0"/>
              <a:t>Complete details – see the paper for more</a:t>
            </a:r>
          </a:p>
          <a:p>
            <a:r>
              <a:rPr lang="en-US" sz="2000" dirty="0" smtClean="0"/>
              <a:t>An answer to everything</a:t>
            </a:r>
          </a:p>
          <a:p>
            <a:r>
              <a:rPr lang="en-US" sz="2000" dirty="0" smtClean="0"/>
              <a:t>Fulfillment of all goals</a:t>
            </a:r>
          </a:p>
          <a:p>
            <a:r>
              <a:rPr lang="en-US" sz="2000" dirty="0" smtClean="0"/>
              <a:t>API Documentation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3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&lt;pattern name="full"&gt;</a:t>
            </a:r>
          </a:p>
          <a:p>
            <a:pPr marL="0" indent="0">
              <a:buNone/>
            </a:pPr>
            <a:r>
              <a:rPr lang="en-US" sz="1400" b="1" dirty="0"/>
              <a:t>&lt;element&gt;</a:t>
            </a:r>
          </a:p>
          <a:p>
            <a:pPr marL="0" indent="0">
              <a:buNone/>
            </a:pPr>
            <a:r>
              <a:rPr lang="en-US" sz="1400" b="1" dirty="0" smtClean="0"/>
              <a:t>	&lt;!-- </a:t>
            </a:r>
            <a:r>
              <a:rPr lang="en-US" sz="1400" b="1" dirty="0"/>
              <a:t>Wrap all child text and elements in an object --&gt;</a:t>
            </a:r>
          </a:p>
          <a:p>
            <a:pPr marL="0" indent="0">
              <a:buNone/>
            </a:pPr>
            <a:r>
              <a:rPr lang="en-US" sz="1400" b="1" dirty="0" smtClean="0"/>
              <a:t>	&lt;</a:t>
            </a:r>
            <a:r>
              <a:rPr lang="en-US" sz="1400" b="1" dirty="0"/>
              <a:t>children wrap="object" name="_children" /&gt;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	&lt;!-- </a:t>
            </a:r>
            <a:r>
              <a:rPr lang="en-US" sz="1400" b="1" dirty="0"/>
              <a:t>Wrap all attributes in an object --&gt;</a:t>
            </a:r>
          </a:p>
          <a:p>
            <a:pPr marL="0" indent="0">
              <a:buNone/>
            </a:pPr>
            <a:r>
              <a:rPr lang="en-US" sz="1400" b="1" dirty="0" smtClean="0"/>
              <a:t>	&lt;</a:t>
            </a:r>
            <a:r>
              <a:rPr lang="en-US" sz="1400" b="1" dirty="0"/>
              <a:t>attributes wrap="object" name="_attributes" /&gt;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	&lt;!-- </a:t>
            </a:r>
            <a:r>
              <a:rPr lang="en-US" sz="1400" b="1" dirty="0"/>
              <a:t>Do not wrap text by itself, it is in the _children --&gt;</a:t>
            </a:r>
          </a:p>
          <a:p>
            <a:pPr marL="0" indent="0">
              <a:buNone/>
            </a:pPr>
            <a:r>
              <a:rPr lang="en-US" sz="1400" b="1" dirty="0" smtClean="0"/>
              <a:t>	&lt;</a:t>
            </a:r>
            <a:r>
              <a:rPr lang="en-US" sz="1400" b="1" dirty="0"/>
              <a:t>text wrap="none"/&gt;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	&lt;!-- </a:t>
            </a:r>
            <a:r>
              <a:rPr lang="en-US" sz="1400" b="1" dirty="0"/>
              <a:t>Values are typed and wrapped according to schema --&gt;</a:t>
            </a:r>
          </a:p>
          <a:p>
            <a:pPr marL="0" indent="0">
              <a:buNone/>
            </a:pPr>
            <a:r>
              <a:rPr lang="de-DE" sz="1400" b="1" dirty="0" smtClean="0"/>
              <a:t>	&lt;</a:t>
            </a:r>
            <a:r>
              <a:rPr lang="de-DE" sz="1400" b="1" dirty="0"/>
              <a:t>value wrap="schema" type="schema" /&gt;</a:t>
            </a:r>
          </a:p>
          <a:p>
            <a:pPr marL="0" indent="0">
              <a:buNone/>
            </a:pPr>
            <a:r>
              <a:rPr lang="en-US" sz="1400" b="1" dirty="0" smtClean="0"/>
              <a:t>	&lt;</a:t>
            </a:r>
            <a:r>
              <a:rPr lang="en-US" sz="1400" b="1" dirty="0" err="1"/>
              <a:t>json_namesearch</a:t>
            </a:r>
            <a:r>
              <a:rPr lang="en-US" sz="1400" b="1" dirty="0"/>
              <a:t>="\{([^}]*)\}?(.+)$" replace="$2"/&gt;</a:t>
            </a:r>
          </a:p>
          <a:p>
            <a:pPr marL="0" indent="0">
              <a:buNone/>
            </a:pPr>
            <a:r>
              <a:rPr lang="en-US" sz="1400" b="1" dirty="0"/>
              <a:t>&lt;/element&gt;</a:t>
            </a:r>
          </a:p>
          <a:p>
            <a:pPr marL="0" indent="0">
              <a:buNone/>
            </a:pPr>
            <a:r>
              <a:rPr lang="en-US" sz="1400" b="1" dirty="0" smtClean="0"/>
              <a:t>&lt;</a:t>
            </a:r>
            <a:r>
              <a:rPr lang="en-US" sz="1400" b="1" dirty="0"/>
              <a:t>attribute&gt;</a:t>
            </a:r>
          </a:p>
          <a:p>
            <a:pPr marL="0" indent="0">
              <a:buNone/>
            </a:pPr>
            <a:r>
              <a:rPr lang="de-DE" sz="1400" b="1" dirty="0" smtClean="0"/>
              <a:t>	&lt;</a:t>
            </a:r>
            <a:r>
              <a:rPr lang="de-DE" sz="1400" b="1" dirty="0"/>
              <a:t>value wrap="schema" type="schema" /&gt;</a:t>
            </a:r>
          </a:p>
          <a:p>
            <a:pPr marL="0" indent="0">
              <a:buNone/>
            </a:pPr>
            <a:r>
              <a:rPr lang="en-US" sz="1400" b="1" dirty="0" smtClean="0"/>
              <a:t>	&lt;</a:t>
            </a:r>
            <a:r>
              <a:rPr lang="en-US" sz="1400" b="1" dirty="0" err="1"/>
              <a:t>json_namesearch</a:t>
            </a:r>
            <a:r>
              <a:rPr lang="en-US" sz="1400" b="1" dirty="0"/>
              <a:t>="\{([^}]*)\}?(.+)$" replace="$2"/&gt;</a:t>
            </a:r>
          </a:p>
          <a:p>
            <a:pPr marL="0" indent="0">
              <a:buNone/>
            </a:pPr>
            <a:r>
              <a:rPr lang="en-US" sz="1400" b="1" dirty="0" smtClean="0"/>
              <a:t>	&lt;</a:t>
            </a:r>
            <a:r>
              <a:rPr lang="en-US" sz="1400" b="1" dirty="0" err="1"/>
              <a:t>json_object</a:t>
            </a:r>
            <a:r>
              <a:rPr lang="en-US" sz="1400" b="1" dirty="0"/>
              <a:t> omit="false</a:t>
            </a:r>
            <a:r>
              <a:rPr lang="en-US" sz="1400" b="1" dirty="0" smtClean="0"/>
              <a:t>"/&gt;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&lt;/attribute&gt;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1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“full” pattern on the full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default namespace = ""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#&lt;</a:t>
            </a:r>
            <a:r>
              <a:rPr lang="en-US" b="1" dirty="0" err="1" smtClean="0">
                <a:solidFill>
                  <a:srgbClr val="0070C0"/>
                </a:solidFill>
              </a:rPr>
              <a:t>jxon:pattern</a:t>
            </a:r>
            <a:r>
              <a:rPr lang="en-US" b="1" dirty="0" smtClean="0">
                <a:solidFill>
                  <a:srgbClr val="0070C0"/>
                </a:solidFill>
              </a:rPr>
              <a:t> name=“full"/&gt;</a:t>
            </a:r>
          </a:p>
          <a:p>
            <a:pPr marL="0" indent="0">
              <a:buNone/>
            </a:pPr>
            <a:r>
              <a:rPr lang="en-US" sz="1600" b="1" dirty="0" smtClean="0"/>
              <a:t>grammar {</a:t>
            </a:r>
          </a:p>
          <a:p>
            <a:pPr marL="0" indent="0">
              <a:buNone/>
            </a:pPr>
            <a:r>
              <a:rPr lang="en-US" sz="1600" b="1" dirty="0" smtClean="0"/>
              <a:t>start =  Books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Books = element BOOKS { Book+ }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Book = element BOOK {</a:t>
            </a:r>
          </a:p>
          <a:p>
            <a:pPr marL="0" indent="0">
              <a:buNone/>
            </a:pPr>
            <a:r>
              <a:rPr lang="en-US" sz="1600" b="1" dirty="0" smtClean="0"/>
              <a:t>      attribute id { </a:t>
            </a:r>
            <a:r>
              <a:rPr lang="en-US" sz="1600" b="1" dirty="0" err="1" smtClean="0"/>
              <a:t>xsd:NMTOKEN</a:t>
            </a:r>
            <a:r>
              <a:rPr lang="en-US" sz="1600" b="1" dirty="0" smtClean="0"/>
              <a:t> },</a:t>
            </a:r>
          </a:p>
          <a:p>
            <a:pPr marL="0" indent="0">
              <a:buNone/>
            </a:pPr>
            <a:r>
              <a:rPr lang="en-US" sz="1600" b="1" dirty="0" smtClean="0"/>
              <a:t>      Title, </a:t>
            </a:r>
          </a:p>
          <a:p>
            <a:pPr marL="0" indent="0">
              <a:buNone/>
            </a:pPr>
            <a:r>
              <a:rPr lang="en-US" sz="1600" b="1" dirty="0" smtClean="0"/>
              <a:t>      Price</a:t>
            </a:r>
          </a:p>
          <a:p>
            <a:pPr marL="0" indent="0">
              <a:buNone/>
            </a:pPr>
            <a:r>
              <a:rPr lang="en-US" sz="1600" b="1" dirty="0" smtClean="0"/>
              <a:t>}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Title =    element TITLE { text }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Price = element PRICE { </a:t>
            </a:r>
            <a:r>
              <a:rPr lang="en-US" sz="1600" b="1" dirty="0" err="1" smtClean="0"/>
              <a:t>xsd:decimal</a:t>
            </a:r>
            <a:r>
              <a:rPr lang="en-US" sz="1600" b="1" dirty="0" smtClean="0"/>
              <a:t> }</a:t>
            </a:r>
          </a:p>
          <a:p>
            <a:pPr marL="0" indent="0">
              <a:buNone/>
            </a:pPr>
            <a:r>
              <a:rPr lang="en-US" sz="1600" b="1" dirty="0" smtClean="0"/>
              <a:t>}</a:t>
            </a:r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4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Sample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4040188" cy="639762"/>
          </a:xfrm>
        </p:spPr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&lt;BOOKS&gt;</a:t>
            </a:r>
          </a:p>
          <a:p>
            <a:pPr marL="0" indent="0">
              <a:buNone/>
            </a:pPr>
            <a:r>
              <a:rPr lang="en-US" sz="1200" b="1" dirty="0"/>
              <a:t>  &lt;BOOK id="1"&gt;</a:t>
            </a:r>
          </a:p>
          <a:p>
            <a:pPr marL="0" indent="0">
              <a:buNone/>
            </a:pPr>
            <a:r>
              <a:rPr lang="en-US" sz="1200" b="1" dirty="0"/>
              <a:t>    &lt;TITLE&gt;My Favorite Book&lt;/TITLE&gt;</a:t>
            </a:r>
          </a:p>
          <a:p>
            <a:pPr marL="0" indent="0">
              <a:buNone/>
            </a:pPr>
            <a:r>
              <a:rPr lang="en-US" sz="1200" b="1" dirty="0"/>
              <a:t>    &lt;PRICE&gt;1.23&lt;/PRICE&gt;</a:t>
            </a:r>
          </a:p>
          <a:p>
            <a:pPr marL="0" indent="0">
              <a:buNone/>
            </a:pPr>
            <a:r>
              <a:rPr lang="en-US" sz="1200" b="1" dirty="0"/>
              <a:t>  &lt;/BOOK&gt;</a:t>
            </a:r>
          </a:p>
          <a:p>
            <a:pPr marL="0" indent="0">
              <a:buNone/>
            </a:pPr>
            <a:r>
              <a:rPr lang="en-US" sz="1200" b="1" dirty="0"/>
              <a:t>  &lt;BOOK id="1a"&gt;</a:t>
            </a:r>
          </a:p>
          <a:p>
            <a:pPr marL="0" indent="0">
              <a:buNone/>
            </a:pPr>
            <a:r>
              <a:rPr lang="en-US" sz="1200" b="1" dirty="0"/>
              <a:t>    &lt;TITLE&gt;XML for Dummies&lt;/TITLE&gt;</a:t>
            </a:r>
          </a:p>
          <a:p>
            <a:pPr marL="0" indent="0">
              <a:buNone/>
            </a:pPr>
            <a:r>
              <a:rPr lang="en-US" sz="1200" b="1" dirty="0"/>
              <a:t>    &lt;PRICE&gt;5.25&lt;/PRICE&gt;</a:t>
            </a:r>
          </a:p>
          <a:p>
            <a:pPr marL="0" indent="0">
              <a:buNone/>
            </a:pPr>
            <a:r>
              <a:rPr lang="en-US" sz="1200" b="1" dirty="0"/>
              <a:t>  &lt;/BOOK&gt;</a:t>
            </a:r>
          </a:p>
          <a:p>
            <a:pPr marL="0" indent="0">
              <a:buNone/>
            </a:pPr>
            <a:r>
              <a:rPr lang="en-US" sz="1200" b="1" dirty="0"/>
              <a:t>  &lt;BOOK id="3"&gt;</a:t>
            </a:r>
          </a:p>
          <a:p>
            <a:pPr marL="0" indent="0">
              <a:buNone/>
            </a:pPr>
            <a:r>
              <a:rPr lang="en-US" sz="1200" b="1" dirty="0"/>
              <a:t>    &lt;TITLE&gt;JSON for Dummies&lt;/TITLE&gt;</a:t>
            </a:r>
          </a:p>
          <a:p>
            <a:pPr marL="0" indent="0">
              <a:buNone/>
            </a:pPr>
            <a:r>
              <a:rPr lang="en-US" sz="1200" b="1" dirty="0"/>
              <a:t>    &lt;PRICE&gt;200.95&lt;/PRICE&gt;</a:t>
            </a:r>
          </a:p>
          <a:p>
            <a:pPr marL="0" indent="0">
              <a:buNone/>
            </a:pPr>
            <a:r>
              <a:rPr lang="en-US" sz="1200" b="1" dirty="0"/>
              <a:t>  &lt;/BOOK&gt;</a:t>
            </a:r>
          </a:p>
          <a:p>
            <a:pPr marL="0" indent="0">
              <a:buNone/>
            </a:pPr>
            <a:r>
              <a:rPr lang="en-US" sz="1200" b="1" dirty="0"/>
              <a:t>&lt;/BOOKS&gt;</a:t>
            </a:r>
          </a:p>
          <a:p>
            <a:endParaRPr lang="en-US" sz="1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648199"/>
          </a:xfrm>
        </p:spPr>
        <p:txBody>
          <a:bodyPr/>
          <a:lstStyle/>
          <a:p>
            <a:pPr marL="0" indent="0">
              <a:buNone/>
            </a:pPr>
            <a:r>
              <a:rPr lang="en-US" sz="1050" b="1" dirty="0" smtClean="0"/>
              <a:t> </a:t>
            </a:r>
            <a:r>
              <a:rPr lang="en-US" sz="1200" b="1" dirty="0" smtClean="0"/>
              <a:t>{   </a:t>
            </a:r>
          </a:p>
          <a:p>
            <a:pPr marL="0" indent="0"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"</a:t>
            </a:r>
            <a:r>
              <a:rPr lang="en-US" sz="1200" b="1" dirty="0"/>
              <a:t>BOOKS</a:t>
            </a:r>
            <a:r>
              <a:rPr lang="en-US" sz="1200" b="1" dirty="0" smtClean="0"/>
              <a:t>":   </a:t>
            </a:r>
            <a:r>
              <a:rPr lang="en-US" sz="1200" b="1" dirty="0"/>
              <a:t>{</a:t>
            </a:r>
          </a:p>
          <a:p>
            <a:pPr marL="0" indent="0">
              <a:buNone/>
            </a:pPr>
            <a:r>
              <a:rPr lang="en-US" sz="1200" b="1" dirty="0"/>
              <a:t>    "_children</a:t>
            </a:r>
            <a:r>
              <a:rPr lang="en-US" sz="1200" b="1" dirty="0" smtClean="0"/>
              <a:t>":   </a:t>
            </a:r>
            <a:r>
              <a:rPr lang="en-US" sz="1200" b="1" dirty="0"/>
              <a:t>["\n    </a:t>
            </a:r>
            <a:r>
              <a:rPr lang="en-US" sz="1200" b="1" dirty="0" smtClean="0"/>
              <a:t>",   </a:t>
            </a:r>
            <a:r>
              <a:rPr lang="en-US" sz="1200" b="1" dirty="0"/>
              <a:t>{</a:t>
            </a:r>
          </a:p>
          <a:p>
            <a:pPr marL="0" indent="0">
              <a:buNone/>
            </a:pPr>
            <a:r>
              <a:rPr lang="en-US" sz="1200" b="1" dirty="0"/>
              <a:t>       "BOOK":</a:t>
            </a:r>
          </a:p>
          <a:p>
            <a:pPr marL="0" indent="0">
              <a:buNone/>
            </a:pPr>
            <a:r>
              <a:rPr lang="en-US" sz="1200" b="1" dirty="0"/>
              <a:t>        </a:t>
            </a:r>
            <a:r>
              <a:rPr lang="en-US" sz="1200" b="1" dirty="0" smtClean="0"/>
              <a:t>{    </a:t>
            </a:r>
            <a:r>
              <a:rPr lang="en-US" sz="1200" b="1" dirty="0"/>
              <a:t>"_attributes":</a:t>
            </a:r>
          </a:p>
          <a:p>
            <a:pPr marL="0" indent="0">
              <a:buNone/>
            </a:pPr>
            <a:r>
              <a:rPr lang="en-US" sz="1200" b="1" dirty="0"/>
              <a:t>          {</a:t>
            </a:r>
          </a:p>
          <a:p>
            <a:pPr marL="0" indent="0">
              <a:buNone/>
            </a:pPr>
            <a:r>
              <a:rPr lang="en-US" sz="1200" b="1" dirty="0"/>
              <a:t>           "id":"1"</a:t>
            </a:r>
          </a:p>
          <a:p>
            <a:pPr marL="0" indent="0">
              <a:buNone/>
            </a:pPr>
            <a:r>
              <a:rPr lang="en-US" sz="1200" b="1" dirty="0"/>
              <a:t>          </a:t>
            </a:r>
            <a:r>
              <a:rPr lang="en-US" sz="1200" b="1" dirty="0" smtClean="0"/>
              <a:t>},    </a:t>
            </a:r>
            <a:r>
              <a:rPr lang="en-US" sz="1200" b="1" dirty="0"/>
              <a:t>"_children</a:t>
            </a:r>
            <a:r>
              <a:rPr lang="en-US" sz="1200" b="1" dirty="0" smtClean="0"/>
              <a:t>":   </a:t>
            </a:r>
            <a:r>
              <a:rPr lang="en-US" sz="1200" b="1" dirty="0"/>
              <a:t>["\n        ",</a:t>
            </a:r>
          </a:p>
          <a:p>
            <a:pPr marL="0" indent="0">
              <a:buNone/>
            </a:pPr>
            <a:r>
              <a:rPr lang="en-US" sz="1200" b="1" dirty="0"/>
              <a:t>           </a:t>
            </a:r>
            <a:r>
              <a:rPr lang="en-US" sz="1200" b="1" dirty="0" smtClean="0"/>
              <a:t>{   </a:t>
            </a:r>
            <a:r>
              <a:rPr lang="en-US" sz="1200" b="1" dirty="0"/>
              <a:t>"TITLE":</a:t>
            </a:r>
          </a:p>
          <a:p>
            <a:pPr marL="0" indent="0">
              <a:buNone/>
            </a:pPr>
            <a:r>
              <a:rPr lang="en-US" sz="1200" b="1" dirty="0"/>
              <a:t>             {</a:t>
            </a:r>
          </a:p>
          <a:p>
            <a:pPr marL="0" indent="0">
              <a:buNone/>
            </a:pPr>
            <a:r>
              <a:rPr lang="en-US" sz="1200" b="1" dirty="0"/>
              <a:t>              "_children</a:t>
            </a:r>
            <a:r>
              <a:rPr lang="en-US" sz="1200" b="1" dirty="0" smtClean="0"/>
              <a:t>":   </a:t>
            </a:r>
            <a:r>
              <a:rPr lang="en-US" sz="1200" b="1" dirty="0"/>
              <a:t>["My Favorite Book"]</a:t>
            </a:r>
          </a:p>
          <a:p>
            <a:pPr marL="0" indent="0">
              <a:buNone/>
            </a:pPr>
            <a:r>
              <a:rPr lang="en-US" sz="1200" b="1" dirty="0"/>
              <a:t>             }</a:t>
            </a:r>
          </a:p>
          <a:p>
            <a:pPr marL="0" indent="0">
              <a:buNone/>
            </a:pPr>
            <a:r>
              <a:rPr lang="en-US" sz="1200" b="1" dirty="0"/>
              <a:t>           },"\n        ",</a:t>
            </a:r>
          </a:p>
          <a:p>
            <a:pPr marL="0" indent="0">
              <a:buNone/>
            </a:pPr>
            <a:r>
              <a:rPr lang="en-US" sz="1200" b="1" dirty="0"/>
              <a:t>           {</a:t>
            </a:r>
          </a:p>
          <a:p>
            <a:pPr marL="0" indent="0">
              <a:buNone/>
            </a:pPr>
            <a:r>
              <a:rPr lang="en-US" sz="1200" b="1" dirty="0"/>
              <a:t>            "PRICE":</a:t>
            </a:r>
          </a:p>
          <a:p>
            <a:pPr marL="0" indent="0">
              <a:buNone/>
            </a:pPr>
            <a:r>
              <a:rPr lang="en-US" sz="1200" b="1" dirty="0"/>
              <a:t>             {</a:t>
            </a:r>
          </a:p>
          <a:p>
            <a:pPr marL="0" indent="0">
              <a:buNone/>
            </a:pPr>
            <a:r>
              <a:rPr lang="en-US" sz="1200" b="1" dirty="0"/>
              <a:t>              "_children</a:t>
            </a:r>
            <a:r>
              <a:rPr lang="en-US" sz="1200" b="1" dirty="0" smtClean="0"/>
              <a:t>":   </a:t>
            </a:r>
            <a:r>
              <a:rPr lang="en-US" sz="1200" b="1" dirty="0"/>
              <a:t>[1.23]</a:t>
            </a:r>
          </a:p>
          <a:p>
            <a:pPr marL="0" indent="0">
              <a:buNone/>
            </a:pPr>
            <a:r>
              <a:rPr lang="en-US" sz="1200" b="1" dirty="0"/>
              <a:t>             }</a:t>
            </a:r>
          </a:p>
          <a:p>
            <a:pPr marL="0" indent="0">
              <a:buNone/>
            </a:pPr>
            <a:r>
              <a:rPr lang="en-US" sz="1200" b="1" dirty="0"/>
              <a:t>           },"\n    "]</a:t>
            </a:r>
          </a:p>
          <a:p>
            <a:pPr marL="0" indent="0">
              <a:buNone/>
            </a:pPr>
            <a:r>
              <a:rPr lang="en-US" sz="1200" b="1" dirty="0"/>
              <a:t>        </a:t>
            </a:r>
            <a:r>
              <a:rPr lang="en-US" sz="1200" b="1" dirty="0" smtClean="0"/>
              <a:t>}   </a:t>
            </a:r>
            <a:r>
              <a:rPr lang="en-US" sz="1200" b="1" dirty="0"/>
              <a:t>},"\n    </a:t>
            </a:r>
            <a:r>
              <a:rPr lang="en-US" sz="1200" b="1" dirty="0" smtClean="0"/>
              <a:t>",</a:t>
            </a:r>
            <a:endParaRPr lang="en-US" sz="1050" b="1" dirty="0"/>
          </a:p>
          <a:p>
            <a:pPr marL="0" indent="0">
              <a:buNone/>
            </a:pPr>
            <a:r>
              <a:rPr lang="en-US" sz="1050" dirty="0"/>
              <a:t>   </a:t>
            </a:r>
            <a:r>
              <a:rPr lang="en-US" sz="1050" dirty="0" smtClean="0"/>
              <a:t>…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0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&lt;pattern name="simple"&gt;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&lt;</a:t>
            </a:r>
            <a:r>
              <a:rPr lang="en-US" sz="1600" b="1" dirty="0"/>
              <a:t>element&gt;</a:t>
            </a:r>
          </a:p>
          <a:p>
            <a:pPr marL="0" indent="0">
              <a:buNone/>
            </a:pPr>
            <a:r>
              <a:rPr lang="en-US" sz="1600" b="1" dirty="0" smtClean="0"/>
              <a:t>	&lt;</a:t>
            </a:r>
            <a:r>
              <a:rPr lang="en-US" sz="1600" b="1" dirty="0"/>
              <a:t>children wrap="none" /&gt;</a:t>
            </a:r>
          </a:p>
          <a:p>
            <a:pPr marL="0" indent="0">
              <a:buNone/>
            </a:pPr>
            <a:r>
              <a:rPr lang="en-US" sz="1600" b="1" dirty="0" smtClean="0"/>
              <a:t>   	 &lt;</a:t>
            </a:r>
            <a:r>
              <a:rPr lang="en-US" sz="1600" b="1" dirty="0"/>
              <a:t>attributes wrap="none" /&gt;</a:t>
            </a:r>
          </a:p>
          <a:p>
            <a:pPr marL="0" indent="0">
              <a:buNone/>
            </a:pPr>
            <a:r>
              <a:rPr lang="en-US" sz="1600" b="1" dirty="0" smtClean="0"/>
              <a:t>	&lt;</a:t>
            </a:r>
            <a:r>
              <a:rPr lang="en-US" sz="1600" b="1" dirty="0"/>
              <a:t>text wrap="object" name="_text" /&gt;</a:t>
            </a:r>
          </a:p>
          <a:p>
            <a:pPr marL="0" indent="0">
              <a:buNone/>
            </a:pPr>
            <a:r>
              <a:rPr lang="de-DE" sz="1600" b="1" dirty="0" smtClean="0"/>
              <a:t>	&lt;</a:t>
            </a:r>
            <a:r>
              <a:rPr lang="de-DE" sz="1600" b="1" dirty="0"/>
              <a:t>value wrap="schema" type="schema" /&gt;</a:t>
            </a:r>
          </a:p>
          <a:p>
            <a:pPr marL="0" indent="0">
              <a:buNone/>
            </a:pPr>
            <a:r>
              <a:rPr lang="en-US" sz="1600" b="1" dirty="0" smtClean="0"/>
              <a:t>	&lt;</a:t>
            </a:r>
            <a:r>
              <a:rPr lang="en-US" sz="1600" b="1" dirty="0" err="1"/>
              <a:t>json_namesearch</a:t>
            </a:r>
            <a:r>
              <a:rPr lang="en-US" sz="1600" b="1" dirty="0"/>
              <a:t>="\{([^}]*)\}?(.+)$" replace="$2"/&gt;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&lt;/</a:t>
            </a:r>
            <a:r>
              <a:rPr lang="en-US" sz="1600" b="1" dirty="0"/>
              <a:t>element</a:t>
            </a:r>
            <a:r>
              <a:rPr lang="en-US" sz="1600" b="1" dirty="0" smtClean="0"/>
              <a:t>&gt;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    &lt;</a:t>
            </a:r>
            <a:r>
              <a:rPr lang="en-US" sz="1600" b="1" dirty="0"/>
              <a:t>attribute&gt;</a:t>
            </a:r>
          </a:p>
          <a:p>
            <a:pPr marL="0" indent="0">
              <a:buNone/>
            </a:pPr>
            <a:r>
              <a:rPr lang="de-DE" sz="1600" b="1" dirty="0" smtClean="0"/>
              <a:t>	&lt;</a:t>
            </a:r>
            <a:r>
              <a:rPr lang="de-DE" sz="1600" b="1" dirty="0"/>
              <a:t>value wrap="schema" type="schema" /&gt;</a:t>
            </a:r>
          </a:p>
          <a:p>
            <a:pPr marL="0" indent="0">
              <a:buNone/>
            </a:pPr>
            <a:r>
              <a:rPr lang="en-US" sz="1600" b="1" dirty="0" smtClean="0"/>
              <a:t>	&lt;</a:t>
            </a:r>
            <a:r>
              <a:rPr lang="en-US" sz="1600" b="1" dirty="0" err="1"/>
              <a:t>json_namesearch</a:t>
            </a:r>
            <a:r>
              <a:rPr lang="en-US" sz="1600" b="1" dirty="0"/>
              <a:t>="\{([^}]*)\}?(.+)$" replace="$2"/&gt;</a:t>
            </a:r>
          </a:p>
          <a:p>
            <a:pPr marL="0" indent="0">
              <a:buNone/>
            </a:pPr>
            <a:r>
              <a:rPr lang="en-US" sz="1600" b="1" dirty="0" smtClean="0"/>
              <a:t>    &lt;/</a:t>
            </a:r>
            <a:r>
              <a:rPr lang="en-US" sz="1600" b="1" dirty="0"/>
              <a:t>attribute</a:t>
            </a:r>
            <a:r>
              <a:rPr lang="en-US" sz="1600" b="1" dirty="0" smtClean="0"/>
              <a:t>&gt;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&lt;/pattern&gt;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7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“simple” pattern on the full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default namespace = ""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#&lt;</a:t>
            </a:r>
            <a:r>
              <a:rPr lang="en-US" sz="1800" b="1" dirty="0" err="1" smtClean="0">
                <a:solidFill>
                  <a:srgbClr val="0070C0"/>
                </a:solidFill>
              </a:rPr>
              <a:t>jxon:pattern</a:t>
            </a:r>
            <a:r>
              <a:rPr lang="en-US" sz="1800" b="1" dirty="0" smtClean="0">
                <a:solidFill>
                  <a:srgbClr val="0070C0"/>
                </a:solidFill>
              </a:rPr>
              <a:t> name="simple"/&gt;</a:t>
            </a:r>
          </a:p>
          <a:p>
            <a:pPr marL="0" indent="0">
              <a:buNone/>
            </a:pPr>
            <a:r>
              <a:rPr lang="en-US" sz="1600" b="1" dirty="0" smtClean="0"/>
              <a:t>grammar {</a:t>
            </a:r>
          </a:p>
          <a:p>
            <a:pPr marL="0" indent="0">
              <a:buNone/>
            </a:pPr>
            <a:r>
              <a:rPr lang="en-US" sz="1600" b="1" dirty="0" smtClean="0"/>
              <a:t>start =  Books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Books = element BOOKS { Book+ }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Book = element BOOK {</a:t>
            </a:r>
          </a:p>
          <a:p>
            <a:pPr marL="0" indent="0">
              <a:buNone/>
            </a:pPr>
            <a:r>
              <a:rPr lang="en-US" sz="1600" b="1" dirty="0" smtClean="0"/>
              <a:t>      attribute id { </a:t>
            </a:r>
            <a:r>
              <a:rPr lang="en-US" sz="1600" b="1" dirty="0" err="1" smtClean="0"/>
              <a:t>xsd:NMTOKEN</a:t>
            </a:r>
            <a:r>
              <a:rPr lang="en-US" sz="1600" b="1" dirty="0" smtClean="0"/>
              <a:t> },</a:t>
            </a:r>
          </a:p>
          <a:p>
            <a:pPr marL="0" indent="0">
              <a:buNone/>
            </a:pPr>
            <a:r>
              <a:rPr lang="en-US" sz="1600" b="1" dirty="0" smtClean="0"/>
              <a:t>      Title, </a:t>
            </a:r>
          </a:p>
          <a:p>
            <a:pPr marL="0" indent="0">
              <a:buNone/>
            </a:pPr>
            <a:r>
              <a:rPr lang="en-US" sz="1600" b="1" dirty="0" smtClean="0"/>
              <a:t>      Price</a:t>
            </a:r>
          </a:p>
          <a:p>
            <a:pPr marL="0" indent="0">
              <a:buNone/>
            </a:pPr>
            <a:r>
              <a:rPr lang="en-US" sz="1600" b="1" dirty="0" smtClean="0"/>
              <a:t>}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Title =    element TITLE { text }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Price = element PRICE { </a:t>
            </a:r>
            <a:r>
              <a:rPr lang="en-US" sz="1600" b="1" dirty="0" err="1" smtClean="0"/>
              <a:t>xsd:decimal</a:t>
            </a:r>
            <a:r>
              <a:rPr lang="en-US" sz="1600" b="1" dirty="0" smtClean="0"/>
              <a:t> }</a:t>
            </a:r>
          </a:p>
          <a:p>
            <a:pPr marL="0" indent="0">
              <a:buNone/>
            </a:pPr>
            <a:r>
              <a:rPr lang="en-US" sz="1600" b="1" dirty="0" smtClean="0"/>
              <a:t>}</a:t>
            </a:r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11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Sample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4040188" cy="457200"/>
          </a:xfrm>
        </p:spPr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&lt;BOOKS&gt;</a:t>
            </a:r>
          </a:p>
          <a:p>
            <a:pPr marL="0" indent="0">
              <a:buNone/>
            </a:pPr>
            <a:r>
              <a:rPr lang="en-US" sz="1200" b="1" dirty="0"/>
              <a:t>  &lt;BOOK id="1"&gt;</a:t>
            </a:r>
          </a:p>
          <a:p>
            <a:pPr marL="0" indent="0">
              <a:buNone/>
            </a:pPr>
            <a:r>
              <a:rPr lang="en-US" sz="1200" b="1" dirty="0"/>
              <a:t>    &lt;TITLE&gt;My Favorite Book&lt;/TITLE&gt;</a:t>
            </a:r>
          </a:p>
          <a:p>
            <a:pPr marL="0" indent="0">
              <a:buNone/>
            </a:pPr>
            <a:r>
              <a:rPr lang="en-US" sz="1200" b="1" dirty="0"/>
              <a:t>    &lt;PRICE&gt;1.23&lt;/PRICE&gt;</a:t>
            </a:r>
          </a:p>
          <a:p>
            <a:pPr marL="0" indent="0">
              <a:buNone/>
            </a:pPr>
            <a:r>
              <a:rPr lang="en-US" sz="1200" b="1" dirty="0"/>
              <a:t>  &lt;/BOOK&gt;</a:t>
            </a:r>
          </a:p>
          <a:p>
            <a:pPr marL="0" indent="0">
              <a:buNone/>
            </a:pPr>
            <a:r>
              <a:rPr lang="en-US" sz="1200" b="1" dirty="0"/>
              <a:t>  &lt;BOOK id="1a"&gt;</a:t>
            </a:r>
          </a:p>
          <a:p>
            <a:pPr marL="0" indent="0">
              <a:buNone/>
            </a:pPr>
            <a:r>
              <a:rPr lang="en-US" sz="1200" b="1" dirty="0"/>
              <a:t>    &lt;TITLE&gt;XML for Dummies&lt;/TITLE&gt;</a:t>
            </a:r>
          </a:p>
          <a:p>
            <a:pPr marL="0" indent="0">
              <a:buNone/>
            </a:pPr>
            <a:r>
              <a:rPr lang="en-US" sz="1200" b="1" dirty="0"/>
              <a:t>    &lt;PRICE&gt;5.25&lt;/PRICE&gt;</a:t>
            </a:r>
          </a:p>
          <a:p>
            <a:pPr marL="0" indent="0">
              <a:buNone/>
            </a:pPr>
            <a:r>
              <a:rPr lang="en-US" sz="1200" b="1" dirty="0"/>
              <a:t>  &lt;/BOOK&gt;</a:t>
            </a:r>
          </a:p>
          <a:p>
            <a:pPr marL="0" indent="0">
              <a:buNone/>
            </a:pPr>
            <a:r>
              <a:rPr lang="en-US" sz="1200" b="1" dirty="0"/>
              <a:t>  &lt;BOOK id="3"&gt;</a:t>
            </a:r>
          </a:p>
          <a:p>
            <a:pPr marL="0" indent="0">
              <a:buNone/>
            </a:pPr>
            <a:r>
              <a:rPr lang="en-US" sz="1200" b="1" dirty="0"/>
              <a:t>    &lt;TITLE&gt;JSON for Dummies&lt;/TITLE&gt;</a:t>
            </a:r>
          </a:p>
          <a:p>
            <a:pPr marL="0" indent="0">
              <a:buNone/>
            </a:pPr>
            <a:r>
              <a:rPr lang="en-US" sz="1200" b="1" dirty="0"/>
              <a:t>    &lt;PRICE&gt;200.95&lt;/PRICE&gt;</a:t>
            </a:r>
          </a:p>
          <a:p>
            <a:pPr marL="0" indent="0">
              <a:buNone/>
            </a:pPr>
            <a:r>
              <a:rPr lang="en-US" sz="1200" b="1" dirty="0"/>
              <a:t>  &lt;/BOOK&gt;</a:t>
            </a:r>
          </a:p>
          <a:p>
            <a:pPr marL="0" indent="0">
              <a:buNone/>
            </a:pPr>
            <a:r>
              <a:rPr lang="en-US" sz="1200" b="1" dirty="0"/>
              <a:t>&lt;/BOOKS&gt;</a:t>
            </a:r>
          </a:p>
          <a:p>
            <a:endParaRPr lang="en-US" sz="1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381000"/>
          </a:xfrm>
        </p:spPr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876799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 </a:t>
            </a:r>
            <a:r>
              <a:rPr lang="en-US" sz="1200" b="1" dirty="0"/>
              <a:t>{</a:t>
            </a:r>
          </a:p>
          <a:p>
            <a:pPr marL="0" indent="0">
              <a:buNone/>
            </a:pPr>
            <a:r>
              <a:rPr lang="en-US" sz="1200" b="1" dirty="0"/>
              <a:t>  "BOOKS":</a:t>
            </a:r>
          </a:p>
          <a:p>
            <a:pPr marL="0" indent="0">
              <a:buNone/>
            </a:pPr>
            <a:r>
              <a:rPr lang="en-US" sz="1200" b="1" dirty="0"/>
              <a:t>   {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    "BOOK":</a:t>
            </a:r>
          </a:p>
          <a:p>
            <a:pPr marL="0" indent="0">
              <a:buNone/>
            </a:pPr>
            <a:r>
              <a:rPr lang="en-US" sz="1200" b="1" dirty="0"/>
              <a:t>     {</a:t>
            </a:r>
          </a:p>
          <a:p>
            <a:pPr marL="0" indent="0">
              <a:buNone/>
            </a:pPr>
            <a:r>
              <a:rPr lang="en-US" sz="1200" b="1" dirty="0"/>
              <a:t>      "id":"1",</a:t>
            </a:r>
          </a:p>
          <a:p>
            <a:pPr marL="0" indent="0">
              <a:buNone/>
            </a:pPr>
            <a:r>
              <a:rPr lang="en-US" sz="1200" b="1" dirty="0"/>
              <a:t>      "</a:t>
            </a:r>
            <a:r>
              <a:rPr lang="en-US" sz="1200" b="1" dirty="0" err="1"/>
              <a:t>TITLE":"My</a:t>
            </a:r>
            <a:r>
              <a:rPr lang="en-US" sz="1200" b="1" dirty="0"/>
              <a:t> Favorite Book",</a:t>
            </a:r>
          </a:p>
          <a:p>
            <a:pPr marL="0" indent="0">
              <a:buNone/>
            </a:pPr>
            <a:r>
              <a:rPr lang="en-US" sz="1200" b="1" dirty="0"/>
              <a:t>      "PRICE":1.23</a:t>
            </a:r>
          </a:p>
          <a:p>
            <a:pPr marL="0" indent="0">
              <a:buNone/>
            </a:pPr>
            <a:r>
              <a:rPr lang="en-US" sz="1200" b="1" dirty="0"/>
              <a:t>     },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    "BOOK":</a:t>
            </a:r>
          </a:p>
          <a:p>
            <a:pPr marL="0" indent="0">
              <a:buNone/>
            </a:pPr>
            <a:r>
              <a:rPr lang="en-US" sz="1200" b="1" dirty="0"/>
              <a:t>     {</a:t>
            </a:r>
          </a:p>
          <a:p>
            <a:pPr marL="0" indent="0">
              <a:buNone/>
            </a:pPr>
            <a:r>
              <a:rPr lang="en-US" sz="1200" b="1" dirty="0"/>
              <a:t>      "id":"1a",</a:t>
            </a:r>
          </a:p>
          <a:p>
            <a:pPr marL="0" indent="0">
              <a:buNone/>
            </a:pPr>
            <a:r>
              <a:rPr lang="en-US" sz="1200" b="1" dirty="0"/>
              <a:t>      "TITLE":"XML for Dummies",</a:t>
            </a:r>
          </a:p>
          <a:p>
            <a:pPr marL="0" indent="0">
              <a:buNone/>
            </a:pPr>
            <a:r>
              <a:rPr lang="en-US" sz="1200" b="1" dirty="0"/>
              <a:t>      "PRICE":5.25</a:t>
            </a:r>
          </a:p>
          <a:p>
            <a:pPr marL="0" indent="0">
              <a:buNone/>
            </a:pPr>
            <a:r>
              <a:rPr lang="en-US" sz="1200" b="1" dirty="0"/>
              <a:t>     },</a:t>
            </a:r>
          </a:p>
          <a:p>
            <a:pPr marL="0" indent="0">
              <a:buNone/>
            </a:pPr>
            <a:r>
              <a:rPr lang="en-US" sz="1400" b="1" dirty="0"/>
              <a:t>    </a:t>
            </a:r>
            <a:r>
              <a:rPr lang="en-US" sz="1400" b="1" dirty="0">
                <a:solidFill>
                  <a:srgbClr val="FF0000"/>
                </a:solidFill>
              </a:rPr>
              <a:t>"BOOK":</a:t>
            </a:r>
          </a:p>
          <a:p>
            <a:pPr marL="0" indent="0">
              <a:buNone/>
            </a:pPr>
            <a:r>
              <a:rPr lang="en-US" sz="1200" b="1" dirty="0"/>
              <a:t>     {</a:t>
            </a:r>
          </a:p>
          <a:p>
            <a:pPr marL="0" indent="0">
              <a:buNone/>
            </a:pPr>
            <a:r>
              <a:rPr lang="en-US" sz="1200" b="1" dirty="0"/>
              <a:t>      "id":"3",</a:t>
            </a:r>
          </a:p>
          <a:p>
            <a:pPr marL="0" indent="0">
              <a:buNone/>
            </a:pPr>
            <a:r>
              <a:rPr lang="en-US" sz="1200" b="1" dirty="0"/>
              <a:t>      "TITLE":"JSON for Dummies",</a:t>
            </a:r>
          </a:p>
          <a:p>
            <a:pPr marL="0" indent="0">
              <a:buNone/>
            </a:pPr>
            <a:r>
              <a:rPr lang="en-US" sz="1200" b="1" dirty="0"/>
              <a:t>      "PRICE":200.95</a:t>
            </a:r>
          </a:p>
          <a:p>
            <a:pPr marL="0" indent="0">
              <a:buNone/>
            </a:pPr>
            <a:r>
              <a:rPr lang="en-US" sz="1200" b="1" dirty="0"/>
              <a:t>     }</a:t>
            </a:r>
          </a:p>
          <a:p>
            <a:pPr marL="0" indent="0">
              <a:buNone/>
            </a:pPr>
            <a:r>
              <a:rPr lang="en-US" sz="1200" b="1" dirty="0"/>
              <a:t>   }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Line Callout 2 1"/>
          <p:cNvSpPr/>
          <p:nvPr/>
        </p:nvSpPr>
        <p:spPr bwMode="auto">
          <a:xfrm>
            <a:off x="7086600" y="4572000"/>
            <a:ext cx="1676400" cy="3693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7847"/>
              <a:gd name="adj6" fmla="val -68169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66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rPr>
              <a:t>Invalid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1" charset="0"/>
              </a:rPr>
              <a:t> JSON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1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6096000" y="3657600"/>
            <a:ext cx="1143000" cy="838200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6096000" y="2362200"/>
            <a:ext cx="1714500" cy="1981200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1092892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Example - RNG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default namespace = ""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#&lt;</a:t>
            </a:r>
            <a:r>
              <a:rPr lang="en-US" sz="1600" b="1" dirty="0" err="1" smtClean="0">
                <a:solidFill>
                  <a:srgbClr val="0070C0"/>
                </a:solidFill>
              </a:rPr>
              <a:t>jxon:pattern</a:t>
            </a:r>
            <a:r>
              <a:rPr lang="en-US" sz="1600" b="1" dirty="0" smtClean="0">
                <a:solidFill>
                  <a:srgbClr val="0070C0"/>
                </a:solidFill>
              </a:rPr>
              <a:t> name="simple"/&gt;</a:t>
            </a:r>
          </a:p>
          <a:p>
            <a:pPr marL="0" indent="0">
              <a:buNone/>
            </a:pPr>
            <a:r>
              <a:rPr lang="en-US" sz="1400" b="1" dirty="0" smtClean="0"/>
              <a:t>grammar {</a:t>
            </a:r>
          </a:p>
          <a:p>
            <a:pPr marL="0" indent="0">
              <a:buNone/>
            </a:pPr>
            <a:r>
              <a:rPr lang="en-US" sz="1400" b="1" dirty="0" smtClean="0"/>
              <a:t>start =  Books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#&lt;</a:t>
            </a:r>
            <a:r>
              <a:rPr lang="en-US" sz="1600" b="1" dirty="0" err="1" smtClean="0">
                <a:solidFill>
                  <a:srgbClr val="0070C0"/>
                </a:solidFill>
              </a:rPr>
              <a:t>jxon:children</a:t>
            </a:r>
            <a:r>
              <a:rPr lang="en-US" sz="1600" b="1" dirty="0" smtClean="0">
                <a:solidFill>
                  <a:srgbClr val="0070C0"/>
                </a:solidFill>
              </a:rPr>
              <a:t> wrap="array"/&gt;</a:t>
            </a:r>
          </a:p>
          <a:p>
            <a:pPr marL="0" indent="0">
              <a:buNone/>
            </a:pPr>
            <a:r>
              <a:rPr lang="en-US" sz="1400" b="1" dirty="0" smtClean="0"/>
              <a:t>Books = element BOOKS { Book+ }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#&lt;</a:t>
            </a:r>
            <a:r>
              <a:rPr lang="en-US" sz="1400" b="1" dirty="0" err="1" smtClean="0">
                <a:solidFill>
                  <a:srgbClr val="0070C0"/>
                </a:solidFill>
              </a:rPr>
              <a:t>jxon:json_name</a:t>
            </a:r>
            <a:r>
              <a:rPr lang="en-US" sz="1400" b="1" dirty="0" smtClean="0">
                <a:solidFill>
                  <a:srgbClr val="0070C0"/>
                </a:solidFill>
              </a:rPr>
              <a:t> omit="true"/&gt;</a:t>
            </a:r>
          </a:p>
          <a:p>
            <a:pPr marL="0" indent="0">
              <a:buNone/>
            </a:pPr>
            <a:r>
              <a:rPr lang="en-US" sz="1400" b="1" dirty="0" smtClean="0"/>
              <a:t>Book = element BOOK {</a:t>
            </a:r>
          </a:p>
          <a:p>
            <a:pPr marL="0" indent="0">
              <a:buNone/>
            </a:pPr>
            <a:r>
              <a:rPr lang="en-US" sz="1400" b="1" dirty="0" smtClean="0"/>
              <a:t>      attribute id { </a:t>
            </a:r>
            <a:r>
              <a:rPr lang="en-US" sz="1400" b="1" dirty="0" err="1" smtClean="0"/>
              <a:t>xsd:NMTOKEN</a:t>
            </a:r>
            <a:r>
              <a:rPr lang="en-US" sz="1400" b="1" dirty="0" smtClean="0"/>
              <a:t> },</a:t>
            </a:r>
          </a:p>
          <a:p>
            <a:pPr marL="0" indent="0">
              <a:buNone/>
            </a:pPr>
            <a:r>
              <a:rPr lang="en-US" sz="1400" b="1" dirty="0" smtClean="0"/>
              <a:t>      Title, </a:t>
            </a:r>
          </a:p>
          <a:p>
            <a:pPr marL="0" indent="0">
              <a:buNone/>
            </a:pPr>
            <a:r>
              <a:rPr lang="en-US" sz="1400" b="1" dirty="0" smtClean="0"/>
              <a:t>      Price</a:t>
            </a:r>
          </a:p>
          <a:p>
            <a:pPr marL="0" indent="0">
              <a:buNone/>
            </a:pPr>
            <a:r>
              <a:rPr lang="en-US" sz="1400" b="1" dirty="0" smtClean="0"/>
              <a:t>}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#&lt;</a:t>
            </a:r>
            <a:r>
              <a:rPr lang="en-US" sz="1600" b="1" dirty="0" err="1" smtClean="0">
                <a:solidFill>
                  <a:srgbClr val="0070C0"/>
                </a:solidFill>
              </a:rPr>
              <a:t>jxon:json_name</a:t>
            </a:r>
            <a:r>
              <a:rPr lang="en-US" sz="1600" b="1" dirty="0" smtClean="0">
                <a:solidFill>
                  <a:srgbClr val="0070C0"/>
                </a:solidFill>
              </a:rPr>
              <a:t> name="title"/&gt;</a:t>
            </a:r>
          </a:p>
          <a:p>
            <a:pPr marL="0" indent="0">
              <a:buNone/>
            </a:pPr>
            <a:r>
              <a:rPr lang="en-US" sz="1400" b="1" dirty="0" smtClean="0"/>
              <a:t>Title =    element TITLE { text }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#&lt;</a:t>
            </a:r>
            <a:r>
              <a:rPr lang="en-US" sz="1600" b="1" dirty="0" err="1" smtClean="0">
                <a:solidFill>
                  <a:srgbClr val="0070C0"/>
                </a:solidFill>
              </a:rPr>
              <a:t>jxon:json_name</a:t>
            </a:r>
            <a:r>
              <a:rPr lang="en-US" sz="1600" b="1" dirty="0" smtClean="0">
                <a:solidFill>
                  <a:srgbClr val="0070C0"/>
                </a:solidFill>
              </a:rPr>
              <a:t> name="price"/&gt;</a:t>
            </a:r>
          </a:p>
          <a:p>
            <a:pPr marL="0" indent="0">
              <a:buNone/>
            </a:pPr>
            <a:r>
              <a:rPr lang="en-US" sz="1400" b="1" dirty="0" smtClean="0"/>
              <a:t>Price = element PRICE { </a:t>
            </a:r>
            <a:r>
              <a:rPr lang="en-US" sz="1400" b="1" dirty="0" err="1" smtClean="0"/>
              <a:t>xsd:decimal</a:t>
            </a:r>
            <a:r>
              <a:rPr lang="en-US" sz="1400" b="1" dirty="0" smtClean="0"/>
              <a:t> }</a:t>
            </a:r>
          </a:p>
          <a:p>
            <a:pPr marL="0" indent="0">
              <a:buNone/>
            </a:pPr>
            <a:r>
              <a:rPr lang="en-US" sz="1400" b="1" dirty="0" smtClean="0"/>
              <a:t>}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9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Example - XSD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4114800" cy="5181600"/>
          </a:xfrm>
        </p:spPr>
        <p:txBody>
          <a:bodyPr anchor="t"/>
          <a:lstStyle/>
          <a:p>
            <a:pPr marL="0" indent="0">
              <a:buNone/>
            </a:pPr>
            <a:r>
              <a:rPr lang="en-US" sz="1100" dirty="0" smtClean="0"/>
              <a:t>&lt;</a:t>
            </a:r>
            <a:r>
              <a:rPr lang="en-US" sz="1100" dirty="0" err="1" smtClean="0"/>
              <a:t>xs:schema</a:t>
            </a:r>
            <a:r>
              <a:rPr lang="en-US" sz="1100" dirty="0" smtClean="0"/>
              <a:t> </a:t>
            </a:r>
            <a:r>
              <a:rPr lang="en-US" sz="1100" dirty="0" err="1" smtClean="0"/>
              <a:t>xmlns:xs</a:t>
            </a:r>
            <a:r>
              <a:rPr lang="en-US" sz="1100" dirty="0" smtClean="0"/>
              <a:t>="http://www.w3.org/2001/XMLSchema" </a:t>
            </a:r>
            <a:r>
              <a:rPr lang="en-US" sz="1100" dirty="0" err="1" smtClean="0"/>
              <a:t>elementFormDefault</a:t>
            </a:r>
            <a:r>
              <a:rPr lang="en-US" sz="1100" dirty="0" smtClean="0"/>
              <a:t>="qualified"  </a:t>
            </a:r>
            <a:r>
              <a:rPr lang="en-US" sz="1100" dirty="0" err="1" smtClean="0"/>
              <a:t>xmlns:jxon</a:t>
            </a:r>
            <a:r>
              <a:rPr lang="en-US" sz="1100" dirty="0" smtClean="0"/>
              <a:t>="http://www.xmlsh.org/jxon"&gt;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  &lt;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 &lt;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rgbClr val="0070C0"/>
                </a:solidFill>
              </a:rPr>
              <a:t>      &lt;</a:t>
            </a:r>
            <a:r>
              <a:rPr lang="en-US" sz="1100" b="1" dirty="0" err="1" smtClean="0">
                <a:solidFill>
                  <a:srgbClr val="0070C0"/>
                </a:solidFill>
              </a:rPr>
              <a:t>jxon:pattern</a:t>
            </a:r>
            <a:r>
              <a:rPr lang="en-US" sz="1100" b="1" dirty="0" smtClean="0">
                <a:solidFill>
                  <a:srgbClr val="0070C0"/>
                </a:solidFill>
              </a:rPr>
              <a:t> name="simple"/&gt;</a:t>
            </a:r>
          </a:p>
          <a:p>
            <a:pPr marL="0" indent="0">
              <a:buNone/>
            </a:pPr>
            <a:r>
              <a:rPr lang="en-US" sz="1100" dirty="0" smtClean="0"/>
              <a:t>    &lt;/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&lt;/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</a:t>
            </a:r>
          </a:p>
          <a:p>
            <a:pPr marL="0" indent="0">
              <a:buNone/>
            </a:pPr>
            <a:r>
              <a:rPr lang="en-US" sz="1100" dirty="0" smtClean="0"/>
              <a:t>  &lt;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 name="BOOKS"&gt;</a:t>
            </a:r>
          </a:p>
          <a:p>
            <a:pPr marL="0" indent="0">
              <a:buNone/>
            </a:pPr>
            <a:r>
              <a:rPr lang="en-US" sz="1100" dirty="0" smtClean="0"/>
              <a:t>    &lt;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 &gt; &lt;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   </a:t>
            </a:r>
            <a:r>
              <a:rPr lang="en-US" sz="1100" b="1" dirty="0" smtClean="0">
                <a:solidFill>
                  <a:srgbClr val="0070C0"/>
                </a:solidFill>
              </a:rPr>
              <a:t>&lt;</a:t>
            </a:r>
            <a:r>
              <a:rPr lang="en-US" sz="1100" b="1" dirty="0" err="1" smtClean="0">
                <a:solidFill>
                  <a:srgbClr val="0070C0"/>
                </a:solidFill>
              </a:rPr>
              <a:t>jxon:children</a:t>
            </a:r>
            <a:r>
              <a:rPr lang="en-US" sz="1100" b="1" dirty="0" smtClean="0">
                <a:solidFill>
                  <a:srgbClr val="0070C0"/>
                </a:solidFill>
              </a:rPr>
              <a:t> wrap="array"/&gt;</a:t>
            </a:r>
          </a:p>
          <a:p>
            <a:pPr marL="0" indent="0">
              <a:buNone/>
            </a:pPr>
            <a:r>
              <a:rPr lang="en-US" sz="1100" dirty="0" smtClean="0"/>
              <a:t>      &lt;/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&lt;/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&lt;</a:t>
            </a:r>
            <a:r>
              <a:rPr lang="en-US" sz="1100" dirty="0" err="1" smtClean="0"/>
              <a:t>xs:complexType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 &lt;</a:t>
            </a:r>
            <a:r>
              <a:rPr lang="en-US" sz="1100" dirty="0" err="1" smtClean="0"/>
              <a:t>xs:sequence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   &lt;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 </a:t>
            </a:r>
          </a:p>
          <a:p>
            <a:pPr marL="0" indent="0">
              <a:buNone/>
            </a:pPr>
            <a:r>
              <a:rPr lang="en-US" sz="1100" dirty="0"/>
              <a:t>	</a:t>
            </a:r>
            <a:r>
              <a:rPr lang="en-US" sz="1100" dirty="0" err="1" smtClean="0"/>
              <a:t>maxOccurs</a:t>
            </a:r>
            <a:r>
              <a:rPr lang="en-US" sz="1100" dirty="0" smtClean="0"/>
              <a:t>="unbounded" ref="BOOK"/&gt;</a:t>
            </a:r>
          </a:p>
          <a:p>
            <a:pPr marL="0" indent="0">
              <a:buNone/>
            </a:pPr>
            <a:r>
              <a:rPr lang="en-US" sz="1100" dirty="0" smtClean="0"/>
              <a:t>      &lt;/</a:t>
            </a:r>
            <a:r>
              <a:rPr lang="en-US" sz="1100" dirty="0" err="1" smtClean="0"/>
              <a:t>xs:sequence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&lt;/</a:t>
            </a:r>
            <a:r>
              <a:rPr lang="en-US" sz="1100" dirty="0" err="1" smtClean="0"/>
              <a:t>xs:complexType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&lt;/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050" dirty="0" smtClean="0"/>
              <a:t>  </a:t>
            </a:r>
          </a:p>
          <a:p>
            <a:pPr marL="0" indent="0">
              <a:buNone/>
            </a:pPr>
            <a:r>
              <a:rPr lang="en-US" sz="700" dirty="0" smtClean="0"/>
              <a:t>  </a:t>
            </a:r>
            <a:endParaRPr lang="en-US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8F291B-4C14-4F95-A174-B852CA1EAFF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9906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96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96" charset="0"/>
              <a:buChar char="&gt;"/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100" dirty="0" smtClean="0"/>
              <a:t> &lt;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 name="BOOK"&gt;</a:t>
            </a:r>
          </a:p>
          <a:p>
            <a:pPr marL="0" indent="0">
              <a:buNone/>
            </a:pPr>
            <a:r>
              <a:rPr lang="en-US" sz="1100" dirty="0" smtClean="0"/>
              <a:t>    &lt;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 &lt;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   </a:t>
            </a:r>
            <a:r>
              <a:rPr lang="en-US" sz="1100" b="1" dirty="0" smtClean="0">
                <a:solidFill>
                  <a:srgbClr val="0070C0"/>
                </a:solidFill>
              </a:rPr>
              <a:t>&lt;</a:t>
            </a:r>
            <a:r>
              <a:rPr lang="en-US" sz="1100" b="1" dirty="0" err="1" smtClean="0">
                <a:solidFill>
                  <a:srgbClr val="0070C0"/>
                </a:solidFill>
              </a:rPr>
              <a:t>jxon:json_name</a:t>
            </a:r>
            <a:r>
              <a:rPr lang="en-US" sz="1100" b="1" dirty="0" smtClean="0">
                <a:solidFill>
                  <a:srgbClr val="0070C0"/>
                </a:solidFill>
              </a:rPr>
              <a:t> omit="true"/&gt;</a:t>
            </a:r>
          </a:p>
          <a:p>
            <a:pPr marL="0" indent="0">
              <a:buNone/>
            </a:pPr>
            <a:r>
              <a:rPr lang="en-US" sz="1100" dirty="0" smtClean="0"/>
              <a:t>      &lt;/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&gt;&lt;/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&lt;</a:t>
            </a:r>
            <a:r>
              <a:rPr lang="en-US" sz="1100" dirty="0" err="1" smtClean="0"/>
              <a:t>xs:complexType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 &lt;</a:t>
            </a:r>
            <a:r>
              <a:rPr lang="en-US" sz="1100" dirty="0" err="1" smtClean="0"/>
              <a:t>xs:sequence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   &lt;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 ref="TITLE"/&gt;</a:t>
            </a:r>
          </a:p>
          <a:p>
            <a:pPr marL="0" indent="0">
              <a:buNone/>
            </a:pPr>
            <a:r>
              <a:rPr lang="en-US" sz="1100" dirty="0" smtClean="0"/>
              <a:t>        &lt;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 ref="PRICE"/&gt;</a:t>
            </a:r>
          </a:p>
          <a:p>
            <a:pPr marL="0" indent="0">
              <a:buNone/>
            </a:pPr>
            <a:r>
              <a:rPr lang="en-US" sz="1100" dirty="0" smtClean="0"/>
              <a:t>      &lt;/</a:t>
            </a:r>
            <a:r>
              <a:rPr lang="en-US" sz="1100" dirty="0" err="1" smtClean="0"/>
              <a:t>xs:sequence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    &lt;</a:t>
            </a:r>
            <a:r>
              <a:rPr lang="en-US" sz="1100" dirty="0" err="1" smtClean="0"/>
              <a:t>xs:attribute</a:t>
            </a:r>
            <a:r>
              <a:rPr lang="en-US" sz="1100" dirty="0" smtClean="0"/>
              <a:t> name="id" </a:t>
            </a:r>
          </a:p>
          <a:p>
            <a:pPr marL="0" indent="0">
              <a:buNone/>
            </a:pPr>
            <a:r>
              <a:rPr lang="en-US" sz="1100" dirty="0" smtClean="0"/>
              <a:t>            use="required" type="</a:t>
            </a:r>
            <a:r>
              <a:rPr lang="en-US" sz="1100" dirty="0" err="1" smtClean="0"/>
              <a:t>xs:NMTOKEN</a:t>
            </a:r>
            <a:r>
              <a:rPr lang="en-US" sz="1100" dirty="0" smtClean="0"/>
              <a:t>"/&gt;</a:t>
            </a:r>
          </a:p>
          <a:p>
            <a:pPr marL="0" indent="0">
              <a:buNone/>
            </a:pPr>
            <a:r>
              <a:rPr lang="en-US" sz="1100" dirty="0" smtClean="0"/>
              <a:t>    &lt;/</a:t>
            </a:r>
            <a:r>
              <a:rPr lang="en-US" sz="1100" dirty="0" err="1" smtClean="0"/>
              <a:t>xs:complexType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r>
              <a:rPr lang="en-US" sz="1100" dirty="0" smtClean="0"/>
              <a:t>  &lt;/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&gt;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&lt;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 name="TITLE" type="</a:t>
            </a:r>
            <a:r>
              <a:rPr lang="en-US" sz="1100" dirty="0" err="1" smtClean="0"/>
              <a:t>xs:string</a:t>
            </a:r>
            <a:r>
              <a:rPr lang="en-US" sz="1100" dirty="0" smtClean="0"/>
              <a:t>"&gt;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  &lt;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 &lt;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      </a:t>
            </a:r>
            <a:r>
              <a:rPr lang="en-US" sz="1100" b="1" dirty="0" smtClean="0">
                <a:solidFill>
                  <a:srgbClr val="0070C0"/>
                </a:solidFill>
              </a:rPr>
              <a:t>&lt;</a:t>
            </a:r>
            <a:r>
              <a:rPr lang="en-US" sz="1100" b="1" dirty="0" err="1" smtClean="0">
                <a:solidFill>
                  <a:srgbClr val="0070C0"/>
                </a:solidFill>
              </a:rPr>
              <a:t>jxon:json_name</a:t>
            </a:r>
            <a:r>
              <a:rPr lang="en-US" sz="1100" b="1" dirty="0" smtClean="0">
                <a:solidFill>
                  <a:srgbClr val="0070C0"/>
                </a:solidFill>
              </a:rPr>
              <a:t> name="title"/&gt;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    &lt;/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&gt;&lt;/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&lt;/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&lt;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 name="PRICE" type="</a:t>
            </a:r>
            <a:r>
              <a:rPr lang="en-US" sz="1100" dirty="0" err="1" smtClean="0"/>
              <a:t>xs:decimal</a:t>
            </a:r>
            <a:r>
              <a:rPr lang="en-US" sz="1100" dirty="0" smtClean="0"/>
              <a:t>"&gt;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  &lt;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 &lt;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      </a:t>
            </a:r>
            <a:r>
              <a:rPr lang="en-US" sz="1100" b="1" dirty="0" smtClean="0">
                <a:solidFill>
                  <a:srgbClr val="0070C0"/>
                </a:solidFill>
              </a:rPr>
              <a:t>&lt;</a:t>
            </a:r>
            <a:r>
              <a:rPr lang="en-US" sz="1100" b="1" dirty="0" err="1" smtClean="0">
                <a:solidFill>
                  <a:srgbClr val="0070C0"/>
                </a:solidFill>
              </a:rPr>
              <a:t>jxon:json_name</a:t>
            </a:r>
            <a:r>
              <a:rPr lang="en-US" sz="1100" b="1" dirty="0" smtClean="0">
                <a:solidFill>
                  <a:srgbClr val="0070C0"/>
                </a:solidFill>
              </a:rPr>
              <a:t> name="price"/&gt;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    &lt;/</a:t>
            </a:r>
            <a:r>
              <a:rPr lang="en-US" sz="1100" dirty="0" err="1" smtClean="0"/>
              <a:t>xs:appinfo</a:t>
            </a:r>
            <a:r>
              <a:rPr lang="en-US" sz="1100" dirty="0" smtClean="0"/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 &lt;/</a:t>
            </a:r>
            <a:r>
              <a:rPr lang="en-US" sz="1100" dirty="0" err="1" smtClean="0"/>
              <a:t>xs:annotation</a:t>
            </a:r>
            <a:r>
              <a:rPr lang="en-US" sz="1100" dirty="0" smtClean="0"/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  &lt;/</a:t>
            </a:r>
            <a:r>
              <a:rPr lang="en-US" sz="1100" dirty="0" err="1" smtClean="0"/>
              <a:t>xs:element</a:t>
            </a:r>
            <a:r>
              <a:rPr lang="en-US" sz="1100" dirty="0" smtClean="0"/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100" dirty="0" smtClean="0"/>
              <a:t>&lt;/</a:t>
            </a:r>
            <a:r>
              <a:rPr lang="en-US" sz="1100" dirty="0" err="1" smtClean="0"/>
              <a:t>xs:schema</a:t>
            </a:r>
            <a:r>
              <a:rPr lang="en-US" sz="1100" dirty="0" smtClean="0"/>
              <a:t>&gt;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05617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World – Its real, its now 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t"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91000" cy="4449763"/>
          </a:xfrm>
        </p:spPr>
        <p:txBody>
          <a:bodyPr anchor="t"/>
          <a:lstStyle/>
          <a:p>
            <a:pPr marL="0" indent="0">
              <a:buNone/>
            </a:pPr>
            <a:r>
              <a:rPr lang="en-US" sz="1400" b="1" dirty="0" smtClean="0"/>
              <a:t>&lt;BOOKS&gt;</a:t>
            </a:r>
          </a:p>
          <a:p>
            <a:pPr marL="0" indent="0">
              <a:buNone/>
            </a:pPr>
            <a:r>
              <a:rPr lang="en-US" sz="1400" b="1" dirty="0" smtClean="0"/>
              <a:t>  &lt;BOOK id="1"&gt;</a:t>
            </a:r>
          </a:p>
          <a:p>
            <a:pPr marL="0" indent="0">
              <a:buNone/>
            </a:pPr>
            <a:r>
              <a:rPr lang="en-US" sz="1400" b="1" dirty="0" smtClean="0"/>
              <a:t>    &lt;TITLE&gt;My Favorite Book&lt;/TITLE&gt;</a:t>
            </a:r>
          </a:p>
          <a:p>
            <a:pPr marL="0" indent="0">
              <a:buNone/>
            </a:pPr>
            <a:r>
              <a:rPr lang="en-US" sz="1400" b="1" dirty="0" smtClean="0"/>
              <a:t>    &lt;PRICE&gt;1.23&lt;/PRICE&gt;</a:t>
            </a:r>
          </a:p>
          <a:p>
            <a:pPr marL="0" indent="0">
              <a:buNone/>
            </a:pPr>
            <a:r>
              <a:rPr lang="en-US" sz="1400" b="1" dirty="0" smtClean="0"/>
              <a:t>  &lt;/BOOK&gt;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  &lt;BOOK id="1a"&gt;</a:t>
            </a:r>
          </a:p>
          <a:p>
            <a:pPr marL="0" indent="0">
              <a:buNone/>
            </a:pPr>
            <a:r>
              <a:rPr lang="en-US" sz="1400" b="1" dirty="0" smtClean="0"/>
              <a:t>    &lt;TITLE&gt;XML for Dummies&lt;/TITLE&gt;</a:t>
            </a:r>
          </a:p>
          <a:p>
            <a:pPr marL="0" indent="0">
              <a:buNone/>
            </a:pPr>
            <a:r>
              <a:rPr lang="en-US" sz="1400" b="1" dirty="0" smtClean="0"/>
              <a:t>    &lt;PRICE&gt;5.25&lt;/PRICE&gt;</a:t>
            </a:r>
          </a:p>
          <a:p>
            <a:pPr marL="0" indent="0">
              <a:buNone/>
            </a:pPr>
            <a:r>
              <a:rPr lang="en-US" sz="1400" b="1" dirty="0" smtClean="0"/>
              <a:t>  &lt;/BOOK&gt;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  &lt;BOOK id="3"&gt;</a:t>
            </a:r>
          </a:p>
          <a:p>
            <a:pPr marL="0" indent="0">
              <a:buNone/>
            </a:pPr>
            <a:r>
              <a:rPr lang="en-US" sz="1400" b="1" dirty="0" smtClean="0"/>
              <a:t>    &lt;TITLE&gt;JSON for Dummies&lt;/TITLE&gt;</a:t>
            </a:r>
          </a:p>
          <a:p>
            <a:pPr marL="0" indent="0">
              <a:buNone/>
            </a:pPr>
            <a:r>
              <a:rPr lang="en-US" sz="1400" b="1" dirty="0" smtClean="0"/>
              <a:t>    &lt;PRICE&gt;200.95&lt;/PRICE&gt;</a:t>
            </a:r>
          </a:p>
          <a:p>
            <a:pPr marL="0" indent="0">
              <a:buNone/>
            </a:pPr>
            <a:r>
              <a:rPr lang="en-US" sz="1400" b="1" dirty="0" smtClean="0"/>
              <a:t>  &lt;/BOOK&gt;</a:t>
            </a:r>
          </a:p>
          <a:p>
            <a:pPr marL="0" indent="0">
              <a:buNone/>
            </a:pPr>
            <a:r>
              <a:rPr lang="en-US" sz="1400" b="1" dirty="0" smtClean="0"/>
              <a:t>&lt;/BOOKS&gt;</a:t>
            </a:r>
            <a:endParaRPr lang="en-US" sz="1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990600"/>
            <a:ext cx="4041775" cy="639762"/>
          </a:xfrm>
        </p:spPr>
        <p:txBody>
          <a:bodyPr anchor="t"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1676400"/>
            <a:ext cx="4041775" cy="4484688"/>
          </a:xfrm>
        </p:spPr>
        <p:txBody>
          <a:bodyPr anchor="t"/>
          <a:lstStyle/>
          <a:p>
            <a:pPr marL="0" indent="0">
              <a:buNone/>
            </a:pPr>
            <a:r>
              <a:rPr lang="en-US" sz="1600" b="1" dirty="0"/>
              <a:t>{ "BOOKS" :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[ 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{ "id" : "1" ,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     "</a:t>
            </a:r>
            <a:r>
              <a:rPr lang="en-US" sz="1600" b="1" dirty="0"/>
              <a:t>title": "My Favorite Book" ,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"</a:t>
            </a:r>
            <a:r>
              <a:rPr lang="en-US" sz="1600" b="1" dirty="0"/>
              <a:t>price" : 1.23 </a:t>
            </a:r>
            <a:r>
              <a:rPr lang="en-US" sz="1600" b="1" dirty="0" smtClean="0"/>
              <a:t>},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{ "id" : "1a" ,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"</a:t>
            </a:r>
            <a:r>
              <a:rPr lang="en-US" sz="1600" b="1" dirty="0"/>
              <a:t>title": "XML for Dummies"  ,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"</a:t>
            </a:r>
            <a:r>
              <a:rPr lang="en-US" sz="1600" b="1" dirty="0"/>
              <a:t>price" : 5.25},</a:t>
            </a:r>
          </a:p>
          <a:p>
            <a:pPr marL="0" indent="0">
              <a:buNone/>
            </a:pPr>
            <a:r>
              <a:rPr lang="en-US" sz="1600" b="1" dirty="0"/>
              <a:t>  { "id" : "3" , 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"</a:t>
            </a:r>
            <a:r>
              <a:rPr lang="en-US" sz="1600" b="1" dirty="0"/>
              <a:t>title": "JSON for Dummies" ,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"</a:t>
            </a:r>
            <a:r>
              <a:rPr lang="en-US" sz="1600" b="1" dirty="0"/>
              <a:t>price" : 200.95 }</a:t>
            </a:r>
          </a:p>
          <a:p>
            <a:pPr marL="0" indent="0">
              <a:buNone/>
            </a:pPr>
            <a:r>
              <a:rPr lang="en-US" sz="1600" b="1" dirty="0" smtClean="0"/>
              <a:t>]</a:t>
            </a:r>
          </a:p>
          <a:p>
            <a:pPr marL="0" indent="0">
              <a:buNone/>
            </a:pPr>
            <a:r>
              <a:rPr lang="en-US" sz="1600" b="1" dirty="0" smtClean="0"/>
              <a:t>}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8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quite ...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42" name="Picture 2" descr="C:\Users\DLEE\Desktop\charles-benes-locomotive-a-vapeur-durango-colorado-n-3535691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56287" cy="43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599" y="1107371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Still in the Steam Age ...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9022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Markup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146" name="Picture 2" descr="http://static.mobilesalt.com/img/how-it-works/mobile-web.jpg?1290009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29987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23050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447800"/>
            <a:ext cx="403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JSON </a:t>
            </a:r>
            <a:b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World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1576552"/>
            <a:ext cx="403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XML</a:t>
            </a:r>
            <a:b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World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04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Limitations,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305800" cy="5410200"/>
          </a:xfrm>
        </p:spPr>
        <p:txBody>
          <a:bodyPr anchor="t"/>
          <a:lstStyle/>
          <a:p>
            <a:r>
              <a:rPr lang="en-US" dirty="0" smtClean="0"/>
              <a:t>Requires an XML Schema</a:t>
            </a:r>
          </a:p>
          <a:p>
            <a:pPr lvl="1"/>
            <a:r>
              <a:rPr lang="en-US" dirty="0" smtClean="0"/>
              <a:t>Starting with JSON is more difficult then XML</a:t>
            </a:r>
          </a:p>
          <a:p>
            <a:r>
              <a:rPr lang="en-US" dirty="0" smtClean="0"/>
              <a:t>Recursive Structures not handled well</a:t>
            </a:r>
          </a:p>
          <a:p>
            <a:pPr lvl="1"/>
            <a:r>
              <a:rPr lang="en-US" dirty="0" smtClean="0"/>
              <a:t>No way to target different rules for different levels</a:t>
            </a:r>
          </a:p>
          <a:p>
            <a:r>
              <a:rPr lang="en-US" dirty="0" smtClean="0"/>
              <a:t>Namespaces</a:t>
            </a:r>
          </a:p>
          <a:p>
            <a:pPr lvl="1"/>
            <a:r>
              <a:rPr lang="en-US" dirty="0" smtClean="0"/>
              <a:t>Limited support for managing namespaces</a:t>
            </a:r>
          </a:p>
          <a:p>
            <a:r>
              <a:rPr lang="en-US" dirty="0" err="1" smtClean="0"/>
              <a:t>Lossy</a:t>
            </a:r>
            <a:r>
              <a:rPr lang="en-US" dirty="0" smtClean="0"/>
              <a:t> </a:t>
            </a:r>
            <a:r>
              <a:rPr lang="en-US" dirty="0" smtClean="0"/>
              <a:t>vs. </a:t>
            </a:r>
            <a:r>
              <a:rPr lang="en-US" dirty="0" smtClean="0"/>
              <a:t>Lossless </a:t>
            </a:r>
            <a:r>
              <a:rPr lang="en-US" dirty="0" smtClean="0"/>
              <a:t>vs. </a:t>
            </a:r>
            <a:r>
              <a:rPr lang="en-US" dirty="0" smtClean="0"/>
              <a:t>Bidirectional </a:t>
            </a:r>
          </a:p>
          <a:p>
            <a:pPr lvl="1"/>
            <a:r>
              <a:rPr lang="en-US" dirty="0" smtClean="0"/>
              <a:t>Tools do not tell you what the result will be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can produce huge XSLT files</a:t>
            </a:r>
          </a:p>
          <a:p>
            <a:r>
              <a:rPr lang="en-US" dirty="0" smtClean="0"/>
              <a:t>Mixed Content</a:t>
            </a:r>
          </a:p>
          <a:p>
            <a:pPr lvl="1"/>
            <a:r>
              <a:rPr lang="en-US" dirty="0" smtClean="0"/>
              <a:t>Works but not elegantly </a:t>
            </a:r>
            <a:r>
              <a:rPr lang="en-US" dirty="0" smtClean="0"/>
              <a:t>handled</a:t>
            </a:r>
          </a:p>
          <a:p>
            <a:r>
              <a:rPr lang="en-US" dirty="0" smtClean="0"/>
              <a:t>Schema Aware XSLT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3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8470900" cy="685800"/>
          </a:xfrm>
        </p:spPr>
        <p:txBody>
          <a:bodyPr/>
          <a:lstStyle/>
          <a:p>
            <a:r>
              <a:rPr lang="en-US" dirty="0" smtClean="0"/>
              <a:t>An experiment 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290" name="Picture 2" descr="C:\Users\DLEE\Desktop\7613856-assorted-laboratory-glassware-equipment-ready-for-an-experiment-in-a-science-research-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3152"/>
            <a:ext cx="2819400" cy="21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293152"/>
            <a:ext cx="487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Schema information can be valuable in guiding transformations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Annotations are a workable notation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JSON/XML transformation is hard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Nothing will make everyone happy or solve every use case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mixture of languages can work well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Java  		+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XQuery		+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XSLT		+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Scripting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Software is still fun !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2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track ahead ...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1266" name="Picture 2" descr="C:\Users\DLEE\Desktop\6102538_5eb6d37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8028"/>
            <a:ext cx="4724400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3696" y="1298028"/>
            <a:ext cx="330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Thank you !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71650" y="2677262"/>
            <a:ext cx="30295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David A. Lee</a:t>
            </a:r>
          </a:p>
          <a:p>
            <a:r>
              <a:rPr lang="en-US" b="1" dirty="0" smtClean="0"/>
              <a:t>dlee@epocrates.com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4952998"/>
            <a:ext cx="6195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download visit:       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http</a:t>
            </a:r>
            <a:r>
              <a:rPr lang="en-US" sz="3600" b="1" dirty="0" smtClean="0"/>
              <a:t>://www.xmlsh.org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958151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Source.   </a:t>
            </a:r>
            <a:r>
              <a:rPr lang="en-US" dirty="0" smtClean="0"/>
              <a:t>BSD License.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39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Ideal World  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 descr="C:\Users\DLEE\Desktop\Florida-High-Speed-Rail-1-e1298249897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1812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60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and XML would be equivalent 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t"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1400" dirty="0" smtClean="0"/>
              <a:t>&lt;BOOKS&gt;</a:t>
            </a:r>
          </a:p>
          <a:p>
            <a:pPr marL="0" indent="0">
              <a:buNone/>
            </a:pPr>
            <a:r>
              <a:rPr lang="en-US" sz="1400" dirty="0" smtClean="0"/>
              <a:t>  &lt;BOOK id="1"&gt;</a:t>
            </a:r>
          </a:p>
          <a:p>
            <a:pPr marL="0" indent="0">
              <a:buNone/>
            </a:pPr>
            <a:r>
              <a:rPr lang="en-US" sz="1400" dirty="0" smtClean="0"/>
              <a:t>    &lt;TITLE&gt;My Favorite Book&lt;/TITLE&gt;</a:t>
            </a:r>
          </a:p>
          <a:p>
            <a:pPr marL="0" indent="0">
              <a:buNone/>
            </a:pPr>
            <a:r>
              <a:rPr lang="en-US" sz="1400" dirty="0" smtClean="0"/>
              <a:t>    &lt;PRICE&gt;1.23&lt;/PRICE&gt;</a:t>
            </a:r>
          </a:p>
          <a:p>
            <a:pPr marL="0" indent="0">
              <a:buNone/>
            </a:pPr>
            <a:r>
              <a:rPr lang="en-US" sz="1400" dirty="0" smtClean="0"/>
              <a:t>  &lt;/BOOK&gt;</a:t>
            </a:r>
          </a:p>
          <a:p>
            <a:pPr marL="0" indent="0">
              <a:buNone/>
            </a:pPr>
            <a:r>
              <a:rPr lang="en-US" sz="1400" dirty="0" smtClean="0"/>
              <a:t>  &lt;BOOK id="1a"&gt;</a:t>
            </a:r>
          </a:p>
          <a:p>
            <a:pPr marL="0" indent="0">
              <a:buNone/>
            </a:pPr>
            <a:r>
              <a:rPr lang="en-US" sz="1400" dirty="0" smtClean="0"/>
              <a:t>    &lt;TITLE&gt;XML for Dummies&lt;/TITLE&gt;</a:t>
            </a:r>
          </a:p>
          <a:p>
            <a:pPr marL="0" indent="0">
              <a:buNone/>
            </a:pPr>
            <a:r>
              <a:rPr lang="en-US" sz="1400" dirty="0" smtClean="0"/>
              <a:t>    &lt;PRICE&gt;5.25&lt;/PRICE&gt;</a:t>
            </a:r>
          </a:p>
          <a:p>
            <a:pPr marL="0" indent="0">
              <a:buNone/>
            </a:pPr>
            <a:r>
              <a:rPr lang="en-US" sz="1400" dirty="0" smtClean="0"/>
              <a:t>  &lt;/BOOK&gt;</a:t>
            </a:r>
          </a:p>
          <a:p>
            <a:pPr marL="0" indent="0">
              <a:buNone/>
            </a:pPr>
            <a:r>
              <a:rPr lang="en-US" sz="1400" dirty="0" smtClean="0"/>
              <a:t>  &lt;BOOK id="3"&gt;</a:t>
            </a:r>
          </a:p>
          <a:p>
            <a:pPr marL="0" indent="0">
              <a:buNone/>
            </a:pPr>
            <a:r>
              <a:rPr lang="en-US" sz="1400" dirty="0" smtClean="0"/>
              <a:t>    &lt;TITLE&gt;JSON for Dummies&lt;/TITLE&gt;</a:t>
            </a:r>
          </a:p>
          <a:p>
            <a:pPr marL="0" indent="0">
              <a:buNone/>
            </a:pPr>
            <a:r>
              <a:rPr lang="en-US" sz="1400" dirty="0" smtClean="0"/>
              <a:t>    &lt;PRICE&gt;200.95&lt;/PRICE&gt;</a:t>
            </a:r>
          </a:p>
          <a:p>
            <a:pPr marL="0" indent="0">
              <a:buNone/>
            </a:pPr>
            <a:r>
              <a:rPr lang="en-US" sz="1400" dirty="0" smtClean="0"/>
              <a:t>  &lt;/BOOK&gt;</a:t>
            </a:r>
          </a:p>
          <a:p>
            <a:pPr marL="0" indent="0">
              <a:buNone/>
            </a:pPr>
            <a:r>
              <a:rPr lang="en-US" sz="1400" dirty="0" smtClean="0"/>
              <a:t>&lt;/BOOKS&gt;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143000"/>
            <a:ext cx="3889375" cy="639762"/>
          </a:xfrm>
        </p:spPr>
        <p:txBody>
          <a:bodyPr anchor="t"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209800"/>
            <a:ext cx="4041775" cy="3951288"/>
          </a:xfrm>
        </p:spPr>
        <p:txBody>
          <a:bodyPr anchor="t"/>
          <a:lstStyle/>
          <a:p>
            <a:pPr marL="0" indent="0">
              <a:buNone/>
            </a:pPr>
            <a:r>
              <a:rPr lang="en-US" sz="1600" dirty="0"/>
              <a:t>{ "BOOKS" : [ </a:t>
            </a:r>
          </a:p>
          <a:p>
            <a:pPr marL="0" indent="0">
              <a:buNone/>
            </a:pPr>
            <a:r>
              <a:rPr lang="en-US" sz="1600" dirty="0"/>
              <a:t>  { "id" : "1" 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"</a:t>
            </a:r>
            <a:r>
              <a:rPr lang="en-US" sz="1600" dirty="0"/>
              <a:t>title": "My Favorite Book" 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"</a:t>
            </a:r>
            <a:r>
              <a:rPr lang="en-US" sz="1600" dirty="0"/>
              <a:t>price" : 1.23 },</a:t>
            </a:r>
          </a:p>
          <a:p>
            <a:pPr marL="0" indent="0">
              <a:buNone/>
            </a:pPr>
            <a:r>
              <a:rPr lang="en-US" sz="1600" dirty="0"/>
              <a:t>  { "id" : "1a" 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"</a:t>
            </a:r>
            <a:r>
              <a:rPr lang="en-US" sz="1600" dirty="0"/>
              <a:t>title": "XML for Dummies"  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"</a:t>
            </a:r>
            <a:r>
              <a:rPr lang="en-US" sz="1600" dirty="0"/>
              <a:t>price" : 5.25},</a:t>
            </a:r>
          </a:p>
          <a:p>
            <a:pPr marL="0" indent="0">
              <a:buNone/>
            </a:pPr>
            <a:r>
              <a:rPr lang="en-US" sz="1600" dirty="0"/>
              <a:t>  { "id" : "3" 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"</a:t>
            </a:r>
            <a:r>
              <a:rPr lang="en-US" sz="1600" dirty="0"/>
              <a:t>title": "JSON for Dummies" 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"</a:t>
            </a:r>
            <a:r>
              <a:rPr lang="en-US" sz="1600" dirty="0"/>
              <a:t>price" : 200.95 }</a:t>
            </a:r>
          </a:p>
          <a:p>
            <a:pPr marL="0" indent="0">
              <a:buNone/>
            </a:pPr>
            <a:r>
              <a:rPr lang="en-US" sz="1600" dirty="0"/>
              <a:t>]}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AB7D0-97E9-4D89-B4EC-D8129EDC6D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1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4500" y="152400"/>
            <a:ext cx="8470900" cy="685800"/>
          </a:xfrm>
        </p:spPr>
        <p:txBody>
          <a:bodyPr/>
          <a:lstStyle/>
          <a:p>
            <a:r>
              <a:rPr lang="en-US" dirty="0" smtClean="0"/>
              <a:t>JSON != XML – they just don't translate easily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a translation know to consistently use a string value for "id" and "title" but a numeric value for "price" 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does the "BOOK" element come from when translating to XML 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does the JSON to XML transformation code know to make "id" into an attribute in XML but not price or title 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does the XML to JSON translation know to construct an array in JSON 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does the name conversion rule for "TITLE" vs. "title" and "PRICE" vs. "price" occur 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reality ...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0" name="Picture 2" descr="C:\Users\DLEE\Desktop\3100728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9069"/>
            <a:ext cx="7391400" cy="5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20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Reality – json.org XML to JSON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990600"/>
            <a:ext cx="2895600" cy="5181600"/>
          </a:xfrm>
        </p:spPr>
        <p:txBody>
          <a:bodyPr anchor="t"/>
          <a:lstStyle/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 smtClean="0"/>
              <a:t>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[</a:t>
            </a:r>
          </a:p>
          <a:p>
            <a:pPr marL="0" indent="0">
              <a:buNone/>
            </a:pPr>
            <a:r>
              <a:rPr lang="en-US" sz="1400" dirty="0" smtClean="0"/>
              <a:t>  {</a:t>
            </a:r>
          </a:p>
          <a:p>
            <a:pPr marL="0" indent="0">
              <a:buNone/>
            </a:pPr>
            <a:r>
              <a:rPr lang="en-US" sz="1400" dirty="0" smtClean="0"/>
              <a:t>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[</a:t>
            </a:r>
          </a:p>
          <a:p>
            <a:pPr marL="0" indent="0">
              <a:buNone/>
            </a:pPr>
            <a:r>
              <a:rPr lang="en-US" sz="1400" dirty="0" smtClean="0"/>
              <a:t>    {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["My Favorite Book"],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"TITLE"</a:t>
            </a:r>
          </a:p>
          <a:p>
            <a:pPr marL="0" indent="0">
              <a:buNone/>
            </a:pPr>
            <a:r>
              <a:rPr lang="en-US" sz="1400" dirty="0" smtClean="0"/>
              <a:t>    },</a:t>
            </a:r>
          </a:p>
          <a:p>
            <a:pPr marL="0" indent="0">
              <a:buNone/>
            </a:pPr>
            <a:r>
              <a:rPr lang="en-US" sz="1400" dirty="0" smtClean="0"/>
              <a:t>    {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[1.23],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"PRICE"</a:t>
            </a:r>
          </a:p>
          <a:p>
            <a:pPr marL="0" indent="0">
              <a:buNone/>
            </a:pPr>
            <a:r>
              <a:rPr lang="en-US" sz="1400" dirty="0" smtClean="0"/>
              <a:t>    }</a:t>
            </a:r>
          </a:p>
          <a:p>
            <a:pPr marL="0" indent="0">
              <a:buNone/>
            </a:pPr>
            <a:r>
              <a:rPr lang="en-US" sz="1400" dirty="0" smtClean="0"/>
              <a:t>   ],</a:t>
            </a:r>
          </a:p>
          <a:p>
            <a:pPr marL="0" indent="0">
              <a:buNone/>
            </a:pPr>
            <a:r>
              <a:rPr lang="en-US" sz="1400" dirty="0" smtClean="0"/>
              <a:t>   "id": 1,</a:t>
            </a:r>
          </a:p>
          <a:p>
            <a:pPr marL="0" indent="0">
              <a:buNone/>
            </a:pPr>
            <a:r>
              <a:rPr lang="en-US" sz="1400" dirty="0" smtClean="0"/>
              <a:t>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"BOOK"</a:t>
            </a:r>
          </a:p>
          <a:p>
            <a:pPr marL="0" indent="0">
              <a:buNone/>
            </a:pPr>
            <a:r>
              <a:rPr lang="en-US" sz="1400" dirty="0" smtClean="0"/>
              <a:t>  },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67DE9B8-CE0D-4760-8BFA-7092A7F54A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5715000" y="995855"/>
            <a:ext cx="320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96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96" charset="0"/>
              <a:buChar char="&gt;"/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    {</a:t>
            </a:r>
          </a:p>
          <a:p>
            <a:pPr marL="0" indent="0">
              <a:buNone/>
            </a:pPr>
            <a:r>
              <a:rPr lang="en-US" sz="1400" dirty="0" smtClean="0"/>
              <a:t>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[</a:t>
            </a:r>
          </a:p>
          <a:p>
            <a:pPr marL="0" indent="0">
              <a:buNone/>
            </a:pPr>
            <a:r>
              <a:rPr lang="en-US" sz="1400" dirty="0" smtClean="0"/>
              <a:t>    {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["JSON for Dummies"],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"TITLE"</a:t>
            </a:r>
          </a:p>
          <a:p>
            <a:pPr marL="0" indent="0">
              <a:buNone/>
            </a:pPr>
            <a:r>
              <a:rPr lang="en-US" sz="1400" dirty="0" smtClean="0"/>
              <a:t>    },</a:t>
            </a:r>
          </a:p>
          <a:p>
            <a:pPr marL="0" indent="0">
              <a:buNone/>
            </a:pPr>
            <a:r>
              <a:rPr lang="en-US" sz="1400" dirty="0" smtClean="0"/>
              <a:t>    {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[200.95],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"PRICE"</a:t>
            </a:r>
          </a:p>
          <a:p>
            <a:pPr marL="0" indent="0">
              <a:buNone/>
            </a:pPr>
            <a:r>
              <a:rPr lang="en-US" sz="1400" dirty="0" smtClean="0"/>
              <a:t>    }</a:t>
            </a:r>
          </a:p>
          <a:p>
            <a:pPr marL="0" indent="0">
              <a:buNone/>
            </a:pPr>
            <a:r>
              <a:rPr lang="en-US" sz="1400" dirty="0" smtClean="0"/>
              <a:t>   ],</a:t>
            </a:r>
          </a:p>
          <a:p>
            <a:pPr marL="0" indent="0">
              <a:buNone/>
            </a:pPr>
            <a:r>
              <a:rPr lang="en-US" sz="1400" dirty="0" smtClean="0"/>
              <a:t>   "id": 3,</a:t>
            </a:r>
          </a:p>
          <a:p>
            <a:pPr marL="0" indent="0">
              <a:buNone/>
            </a:pPr>
            <a:r>
              <a:rPr lang="en-US" sz="1400" dirty="0" smtClean="0"/>
              <a:t>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"BOOK"</a:t>
            </a:r>
          </a:p>
          <a:p>
            <a:pPr marL="0" indent="0">
              <a:buNone/>
            </a:pPr>
            <a:r>
              <a:rPr lang="en-US" sz="1400" dirty="0" smtClean="0"/>
              <a:t>  }</a:t>
            </a:r>
          </a:p>
          <a:p>
            <a:pPr marL="0" indent="0">
              <a:buNone/>
            </a:pPr>
            <a:r>
              <a:rPr lang="en-US" sz="1400" dirty="0" smtClean="0"/>
              <a:t> ],</a:t>
            </a:r>
          </a:p>
          <a:p>
            <a:pPr marL="0" indent="0">
              <a:buNone/>
            </a:pPr>
            <a:r>
              <a:rPr lang="en-US" sz="1400" dirty="0" smtClean="0"/>
              <a:t>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"BOOKS“ }</a:t>
            </a:r>
            <a:endParaRPr lang="en-US" sz="1400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3124200" y="995855"/>
            <a:ext cx="2743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96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96" charset="0"/>
              <a:buChar char="&gt;"/>
              <a:defRPr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 {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[</a:t>
            </a:r>
          </a:p>
          <a:p>
            <a:pPr marL="0" indent="0">
              <a:buNone/>
            </a:pPr>
            <a:r>
              <a:rPr lang="en-US" sz="1400" dirty="0" smtClean="0"/>
              <a:t>    {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["XML for Dummies"],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"TITLE"</a:t>
            </a:r>
          </a:p>
          <a:p>
            <a:pPr marL="0" indent="0">
              <a:buNone/>
            </a:pPr>
            <a:r>
              <a:rPr lang="en-US" sz="1400" dirty="0" smtClean="0"/>
              <a:t>    },</a:t>
            </a:r>
          </a:p>
          <a:p>
            <a:pPr marL="0" indent="0">
              <a:buNone/>
            </a:pPr>
            <a:r>
              <a:rPr lang="en-US" sz="1400" dirty="0" smtClean="0"/>
              <a:t>    {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childNodes</a:t>
            </a:r>
            <a:r>
              <a:rPr lang="en-US" sz="1400" dirty="0" smtClean="0"/>
              <a:t>": [5.25],</a:t>
            </a:r>
          </a:p>
          <a:p>
            <a:pPr marL="0" indent="0">
              <a:buNone/>
            </a:pPr>
            <a:r>
              <a:rPr lang="en-US" sz="1400" dirty="0" smtClean="0"/>
              <a:t>  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"PRICE"</a:t>
            </a:r>
          </a:p>
          <a:p>
            <a:pPr marL="0" indent="0">
              <a:buNone/>
            </a:pPr>
            <a:r>
              <a:rPr lang="en-US" sz="1400" dirty="0" smtClean="0"/>
              <a:t>    }</a:t>
            </a:r>
          </a:p>
          <a:p>
            <a:pPr marL="0" indent="0">
              <a:buNone/>
            </a:pPr>
            <a:r>
              <a:rPr lang="en-US" sz="1400" dirty="0" smtClean="0"/>
              <a:t>   ],</a:t>
            </a:r>
          </a:p>
          <a:p>
            <a:pPr marL="0" indent="0">
              <a:buNone/>
            </a:pPr>
            <a:r>
              <a:rPr lang="en-US" sz="1400" dirty="0" smtClean="0"/>
              <a:t>   "id": "1a",</a:t>
            </a:r>
          </a:p>
          <a:p>
            <a:pPr marL="0" indent="0">
              <a:buNone/>
            </a:pPr>
            <a:r>
              <a:rPr lang="en-US" sz="1400" dirty="0" smtClean="0"/>
              <a:t>   "</a:t>
            </a:r>
            <a:r>
              <a:rPr lang="en-US" sz="1400" dirty="0" err="1" smtClean="0"/>
              <a:t>tagName</a:t>
            </a:r>
            <a:r>
              <a:rPr lang="en-US" sz="1400" dirty="0" smtClean="0"/>
              <a:t>": "BOOK"</a:t>
            </a:r>
          </a:p>
          <a:p>
            <a:pPr marL="0" indent="0">
              <a:buNone/>
            </a:pPr>
            <a:r>
              <a:rPr lang="en-US" sz="1400" dirty="0" smtClean="0"/>
              <a:t>  },</a:t>
            </a:r>
          </a:p>
        </p:txBody>
      </p:sp>
    </p:spTree>
    <p:extLst>
      <p:ext uri="{BB962C8B-B14F-4D97-AF65-F5344CB8AC3E}">
        <p14:creationId xmlns:p14="http://schemas.microsoft.com/office/powerpoint/2010/main" val="2194220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09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2040</Words>
  <Application>Microsoft Office PowerPoint</Application>
  <PresentationFormat>On-screen Show (4:3)</PresentationFormat>
  <Paragraphs>581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PowerPoint_template_2009</vt:lpstr>
      <vt:lpstr>Visio</vt:lpstr>
      <vt:lpstr>PowerPoint Presentation</vt:lpstr>
      <vt:lpstr>An experiment ...</vt:lpstr>
      <vt:lpstr>This Presentation ...</vt:lpstr>
      <vt:lpstr>Markup Domains</vt:lpstr>
      <vt:lpstr>In the Ideal World  ... </vt:lpstr>
      <vt:lpstr>JSON and XML would be equivalent ...</vt:lpstr>
      <vt:lpstr>JSON != XML – they just don't translate easily</vt:lpstr>
      <vt:lpstr>In reality ... </vt:lpstr>
      <vt:lpstr>In Reality – json.org XML to JSON </vt:lpstr>
      <vt:lpstr>In Reality – json.org JSON to XML</vt:lpstr>
      <vt:lpstr>Interesting Issues</vt:lpstr>
      <vt:lpstr>JXON Goals</vt:lpstr>
      <vt:lpstr>JXON Goals</vt:lpstr>
      <vt:lpstr>JSON / XML – What’s the problem?</vt:lpstr>
      <vt:lpstr>JSON / XML – What’s the problem?</vt:lpstr>
      <vt:lpstr>JSON / XML – What’s the problem?</vt:lpstr>
      <vt:lpstr>JSON / XML – What’s the problem?</vt:lpstr>
      <vt:lpstr>Existing Designs and Implementations</vt:lpstr>
      <vt:lpstr>General Categories of existing implementations</vt:lpstr>
      <vt:lpstr>Liberty vs. Equality</vt:lpstr>
      <vt:lpstr>Classes of transformations</vt:lpstr>
      <vt:lpstr>JXON Overview</vt:lpstr>
      <vt:lpstr>JSON to XML</vt:lpstr>
      <vt:lpstr>XML to JSON</vt:lpstr>
      <vt:lpstr>JXON internal implementation</vt:lpstr>
      <vt:lpstr>Schema and Annotations</vt:lpstr>
      <vt:lpstr>Patterns</vt:lpstr>
      <vt:lpstr>Element Rules</vt:lpstr>
      <vt:lpstr>Attribute Rules</vt:lpstr>
      <vt:lpstr>Full Pattern</vt:lpstr>
      <vt:lpstr>“full” pattern on the full schema</vt:lpstr>
      <vt:lpstr>Full Sample</vt:lpstr>
      <vt:lpstr>Simple Pattern</vt:lpstr>
      <vt:lpstr>“simple” pattern on the full schema</vt:lpstr>
      <vt:lpstr>Simple Sample</vt:lpstr>
      <vt:lpstr>Modified Example - RNG</vt:lpstr>
      <vt:lpstr>Modified Example - XSD</vt:lpstr>
      <vt:lpstr>The Ideal World – Its real, its now !</vt:lpstr>
      <vt:lpstr>Not quite ...</vt:lpstr>
      <vt:lpstr>Limitations, Issues</vt:lpstr>
      <vt:lpstr>An experiment ...</vt:lpstr>
      <vt:lpstr>A long track ahead ... </vt:lpstr>
    </vt:vector>
  </TitlesOfParts>
  <Company>Epocrates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EpocTemplateNov09</dc:title>
  <dc:creator>Epocrates User</dc:creator>
  <cp:lastModifiedBy>DLEE</cp:lastModifiedBy>
  <cp:revision>42</cp:revision>
  <cp:lastPrinted>2011-07-30T01:01:43Z</cp:lastPrinted>
  <dcterms:created xsi:type="dcterms:W3CDTF">2009-04-09T18:57:12Z</dcterms:created>
  <dcterms:modified xsi:type="dcterms:W3CDTF">2011-08-03T18:57:46Z</dcterms:modified>
</cp:coreProperties>
</file>