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letter"/>
  <p:notesSz cx="6881813" cy="9296400"/>
  <p:defaultTextStyle>
    <a:defPPr>
      <a:defRPr lang="en-US"/>
    </a:defPPr>
    <a:lvl1pPr marL="0" algn="l" defTabSz="91426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35" algn="l" defTabSz="91426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69" algn="l" defTabSz="91426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04" algn="l" defTabSz="91426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39" algn="l" defTabSz="91426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674" algn="l" defTabSz="91426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09" algn="l" defTabSz="91426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944" algn="l" defTabSz="91426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078" algn="l" defTabSz="91426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7" d="100"/>
          <a:sy n="127" d="100"/>
        </p:scale>
        <p:origin x="-33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82119" cy="464820"/>
          </a:xfrm>
          <a:prstGeom prst="rect">
            <a:avLst/>
          </a:prstGeom>
        </p:spPr>
        <p:txBody>
          <a:bodyPr vert="horz" lIns="92435" tIns="46218" rIns="92435" bIns="4621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2"/>
            <a:ext cx="2982119" cy="464820"/>
          </a:xfrm>
          <a:prstGeom prst="rect">
            <a:avLst/>
          </a:prstGeom>
        </p:spPr>
        <p:txBody>
          <a:bodyPr vert="horz" lIns="92435" tIns="46218" rIns="92435" bIns="46218" rtlCol="0"/>
          <a:lstStyle>
            <a:lvl1pPr algn="r">
              <a:defRPr sz="1200"/>
            </a:lvl1pPr>
          </a:lstStyle>
          <a:p>
            <a:fld id="{097AFC1C-A08E-4C4E-8D10-94B4106D5940}" type="datetimeFigureOut">
              <a:rPr lang="en-US" smtClean="0"/>
              <a:pPr/>
              <a:t>1/5/2011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9"/>
            <a:ext cx="2982119" cy="464820"/>
          </a:xfrm>
          <a:prstGeom prst="rect">
            <a:avLst/>
          </a:prstGeom>
        </p:spPr>
        <p:txBody>
          <a:bodyPr vert="horz" lIns="92435" tIns="46218" rIns="92435" bIns="4621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9"/>
            <a:ext cx="2982119" cy="464820"/>
          </a:xfrm>
          <a:prstGeom prst="rect">
            <a:avLst/>
          </a:prstGeom>
        </p:spPr>
        <p:txBody>
          <a:bodyPr vert="horz" lIns="92435" tIns="46218" rIns="92435" bIns="46218" rtlCol="0" anchor="b"/>
          <a:lstStyle>
            <a:lvl1pPr algn="r">
              <a:defRPr sz="1200"/>
            </a:lvl1pPr>
          </a:lstStyle>
          <a:p>
            <a:fld id="{E02FDBD4-F6AE-4585-B3BE-2B3FA1A1F5B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82119" cy="464820"/>
          </a:xfrm>
          <a:prstGeom prst="rect">
            <a:avLst/>
          </a:prstGeom>
        </p:spPr>
        <p:txBody>
          <a:bodyPr vert="horz" lIns="92435" tIns="46218" rIns="92435" bIns="4621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2"/>
            <a:ext cx="2982119" cy="464820"/>
          </a:xfrm>
          <a:prstGeom prst="rect">
            <a:avLst/>
          </a:prstGeom>
        </p:spPr>
        <p:txBody>
          <a:bodyPr vert="horz" lIns="92435" tIns="46218" rIns="92435" bIns="46218" rtlCol="0"/>
          <a:lstStyle>
            <a:lvl1pPr algn="r">
              <a:defRPr sz="1200"/>
            </a:lvl1pPr>
          </a:lstStyle>
          <a:p>
            <a:fld id="{A395A805-25E4-4249-9273-056B3406EAC4}" type="datetimeFigureOut">
              <a:rPr lang="en-US" smtClean="0"/>
              <a:pPr/>
              <a:t>1/5/2011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6013" y="696913"/>
            <a:ext cx="4649787" cy="34877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35" tIns="46218" rIns="92435" bIns="4621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35" tIns="46218" rIns="92435" bIns="4621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9"/>
            <a:ext cx="2982119" cy="464820"/>
          </a:xfrm>
          <a:prstGeom prst="rect">
            <a:avLst/>
          </a:prstGeom>
        </p:spPr>
        <p:txBody>
          <a:bodyPr vert="horz" lIns="92435" tIns="46218" rIns="92435" bIns="4621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9"/>
            <a:ext cx="2982119" cy="464820"/>
          </a:xfrm>
          <a:prstGeom prst="rect">
            <a:avLst/>
          </a:prstGeom>
        </p:spPr>
        <p:txBody>
          <a:bodyPr vert="horz" lIns="92435" tIns="46218" rIns="92435" bIns="46218" rtlCol="0" anchor="b"/>
          <a:lstStyle>
            <a:lvl1pPr algn="r">
              <a:defRPr sz="1200"/>
            </a:lvl1pPr>
          </a:lstStyle>
          <a:p>
            <a:fld id="{071BACB4-D94B-4786-9A5A-9DBDCE3A21A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26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35" algn="l" defTabSz="91426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69" algn="l" defTabSz="91426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04" algn="l" defTabSz="91426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39" algn="l" defTabSz="91426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674" algn="l" defTabSz="91426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09" algn="l" defTabSz="91426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944" algn="l" defTabSz="91426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078" algn="l" defTabSz="91426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6013" y="696913"/>
            <a:ext cx="4649787" cy="3487737"/>
          </a:xfrm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1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1" y="5124451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135" indent="0" algn="ctr">
              <a:buNone/>
            </a:lvl2pPr>
            <a:lvl3pPr marL="914269" indent="0" algn="ctr">
              <a:buNone/>
            </a:lvl3pPr>
            <a:lvl4pPr marL="1371404" indent="0" algn="ctr">
              <a:buNone/>
            </a:lvl4pPr>
            <a:lvl5pPr marL="1828539" indent="0" algn="ctr">
              <a:buNone/>
            </a:lvl5pPr>
            <a:lvl6pPr marL="2285674" indent="0" algn="ctr">
              <a:buNone/>
            </a:lvl6pPr>
            <a:lvl7pPr marL="2742809" indent="0" algn="ctr">
              <a:buNone/>
            </a:lvl7pPr>
            <a:lvl8pPr marL="3199944" indent="0" algn="ctr">
              <a:buNone/>
            </a:lvl8pPr>
            <a:lvl9pPr marL="3657078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1D8BD707-D9CF-40AE-B4C6-C98DA3205C09}" type="datetimeFigureOut">
              <a:rPr lang="en-US" smtClean="0"/>
              <a:pPr/>
              <a:t>1/5/2011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3" y="6355080"/>
            <a:ext cx="12192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27" tIns="45713" rIns="91427" bIns="45713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27" tIns="45713" rIns="91427" bIns="45713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27" tIns="45713" rIns="91427" bIns="45713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1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27" tIns="45713" rIns="91427" bIns="45713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27" tIns="45713" rIns="91427" bIns="45713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3" y="6467477"/>
            <a:ext cx="190849" cy="120313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27" tIns="45713" rIns="91427" bIns="45713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27" tIns="45713" rIns="91427" bIns="45713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1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27" tIns="45713" rIns="91427" bIns="45713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1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27" tIns="45713" rIns="91427" bIns="45713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1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9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27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1" y="1295400"/>
            <a:ext cx="4041775" cy="685800"/>
          </a:xfrm>
          <a:noFill/>
          <a:ln>
            <a:noFill/>
          </a:ln>
        </p:spPr>
        <p:txBody>
          <a:bodyPr lIns="91427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1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1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3" y="6467477"/>
            <a:ext cx="190849" cy="120313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27" tIns="45713" rIns="91427" bIns="45713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27" tIns="45713" rIns="91427" bIns="45713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3" y="6467477"/>
            <a:ext cx="190849" cy="120313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27" tIns="45713" rIns="91427" bIns="45713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2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27" tIns="45713" rIns="91427" bIns="45713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27" tIns="45713" rIns="91427" bIns="45713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3" y="6467477"/>
            <a:ext cx="190849" cy="120313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27" tIns="45713" rIns="91427" bIns="45713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7"/>
            <a:ext cx="8229600" cy="674688"/>
          </a:xfrm>
          <a:ln>
            <a:solidFill>
              <a:schemeClr val="accent1"/>
            </a:solidFill>
          </a:ln>
        </p:spPr>
        <p:txBody>
          <a:bodyPr lIns="274281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1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27" tIns="45713" rIns="91427" bIns="45713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3" y="6467477"/>
            <a:ext cx="190849" cy="120313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27" tIns="45713" rIns="91427" bIns="45713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27" tIns="45713" rIns="91427" bIns="45713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lIns="91427" tIns="45713" rIns="91427" bIns="45713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 lIns="91427" tIns="45713" rIns="91427" bIns="45713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 lIns="91427" tIns="45713" rIns="91427" bIns="45713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 lIns="91427" tIns="45713" rIns="91427" bIns="45713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 lIns="91427" tIns="45713" rIns="91427" bIns="45713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27" tIns="45713" rIns="91427" bIns="45713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27" tIns="45713" rIns="91427" bIns="45713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3" y="6467477"/>
            <a:ext cx="190849" cy="120313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27" tIns="45713" rIns="91427" bIns="45713"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281" indent="-274281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562" indent="-274281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842" indent="-228567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123" indent="-228567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04" indent="-228567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685" indent="-182854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539" indent="-182854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393" indent="-182854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247" indent="-182854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26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0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3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7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0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4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7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7" name="Rectangle 27"/>
          <p:cNvSpPr>
            <a:spLocks noGrp="1" noChangeArrowheads="1"/>
          </p:cNvSpPr>
          <p:nvPr>
            <p:ph type="ctrTitle"/>
          </p:nvPr>
        </p:nvSpPr>
        <p:spPr>
          <a:xfrm>
            <a:off x="1066800" y="609600"/>
            <a:ext cx="6858000" cy="9906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XML 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sym typeface="Wingdings" pitchFamily="2" charset="2"/>
              </a:rPr>
              <a:t> JSON 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Lossless reversible transformation</a:t>
            </a:r>
            <a:b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Epocrates, Inc.</a:t>
            </a:r>
            <a:endParaRPr lang="en-US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1708" name="Rectangle 28"/>
          <p:cNvSpPr>
            <a:spLocks noGrp="1" noChangeArrowheads="1"/>
          </p:cNvSpPr>
          <p:nvPr>
            <p:ph type="subTitle" idx="1"/>
          </p:nvPr>
        </p:nvSpPr>
        <p:spPr>
          <a:xfrm>
            <a:off x="1219201" y="3733800"/>
            <a:ext cx="6858000" cy="1066800"/>
          </a:xfrm>
        </p:spPr>
        <p:txBody>
          <a:bodyPr>
            <a:noAutofit/>
          </a:bodyPr>
          <a:lstStyle/>
          <a:p>
            <a:r>
              <a:rPr lang="en-US" sz="2400" b="1" smtClean="0"/>
              <a:t>David </a:t>
            </a:r>
            <a:r>
              <a:rPr lang="en-US" sz="2400" b="1" dirty="0" smtClean="0"/>
              <a:t>A. </a:t>
            </a:r>
            <a:r>
              <a:rPr lang="en-US" sz="2400" b="1" dirty="0" smtClean="0"/>
              <a:t>Lee</a:t>
            </a:r>
            <a:endParaRPr lang="en-US" sz="2400" b="1" dirty="0"/>
          </a:p>
          <a:p>
            <a:r>
              <a:rPr lang="en-US" sz="2400" b="1" dirty="0" smtClean="0"/>
              <a:t>Senior Principle Software Engineer</a:t>
            </a:r>
          </a:p>
          <a:p>
            <a:endParaRPr lang="en-US" sz="2400" b="1" dirty="0" smtClean="0"/>
          </a:p>
          <a:p>
            <a:r>
              <a:rPr lang="en-US" sz="2400" b="1" dirty="0" smtClean="0"/>
              <a:t>Tom </a:t>
            </a:r>
            <a:r>
              <a:rPr lang="en-US" sz="2400" b="1" dirty="0" smtClean="0"/>
              <a:t>Angelopoulos</a:t>
            </a:r>
            <a:r>
              <a:rPr lang="en-US" sz="2400" b="1" dirty="0" smtClean="0"/>
              <a:t>, Staff Engineer</a:t>
            </a:r>
            <a:endParaRPr lang="en-US" sz="24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9144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JSON to XML Array Types (1)</a:t>
            </a:r>
            <a:endParaRPr lang="en-US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0AD3E8C-B241-41A4-974B-0531FA4E37BE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52400" y="846328"/>
          <a:ext cx="8839201" cy="5117592"/>
        </p:xfrm>
        <a:graphic>
          <a:graphicData uri="http://schemas.openxmlformats.org/drawingml/2006/table">
            <a:tbl>
              <a:tblPr/>
              <a:tblGrid>
                <a:gridCol w="1325880"/>
                <a:gridCol w="2194663"/>
                <a:gridCol w="1872868"/>
                <a:gridCol w="3445790"/>
              </a:tblGrid>
              <a:tr h="7010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JSON Type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828" marR="57828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6C0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Sample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828" marR="57828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6C0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XML Type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828" marR="57828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6C0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Sample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828" marR="57828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6C0A"/>
                    </a:solidFill>
                  </a:tcPr>
                </a:tc>
              </a:tr>
              <a:tr h="432815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Array of Objects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[ 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  { “</a:t>
                      </a:r>
                      <a:r>
                        <a:rPr lang="en-US" sz="1800" b="1" dirty="0" err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foo</a:t>
                      </a: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” : “bar” },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  { “spam” : “</a:t>
                      </a:r>
                      <a:r>
                        <a:rPr lang="en-US" sz="1800" b="1" dirty="0" err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bletch</a:t>
                      </a: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”, 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     “hello” : “world” },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  2,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  “text” 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]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Wrapped repeated elements with object wrappers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&lt;array&gt;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   &lt;entry&gt;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         &lt;</a:t>
                      </a:r>
                      <a:r>
                        <a:rPr lang="en-US" sz="1800" b="1" dirty="0" err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foo</a:t>
                      </a: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&gt;bar&lt;/</a:t>
                      </a:r>
                      <a:r>
                        <a:rPr lang="en-US" sz="1800" b="1" dirty="0" err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foo</a:t>
                      </a: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&gt;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    &lt;/entry&gt;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   &lt; entry &gt;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          &lt;spam&gt;</a:t>
                      </a:r>
                      <a:r>
                        <a:rPr lang="en-US" sz="1800" b="1" dirty="0" err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bletch</a:t>
                      </a: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&lt;/spam&gt;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          &lt;hello&gt;world&lt;/hello&gt;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    &lt;/entry&gt;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    &lt;entry&gt;2&lt;/entry&gt;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   &lt;entry&gt;text&lt;/entry&gt;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&lt;/array&gt;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           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       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     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/>
          <a:lstStyle/>
          <a:p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JSON to XML Array Types (2)</a:t>
            </a:r>
            <a:endParaRPr lang="en-US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0AD3E8C-B241-41A4-974B-0531FA4E37BE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52401" y="1066802"/>
          <a:ext cx="8763001" cy="5708469"/>
        </p:xfrm>
        <a:graphic>
          <a:graphicData uri="http://schemas.openxmlformats.org/drawingml/2006/table">
            <a:tbl>
              <a:tblPr/>
              <a:tblGrid>
                <a:gridCol w="1314450"/>
                <a:gridCol w="2263775"/>
                <a:gridCol w="1626864"/>
                <a:gridCol w="3557912"/>
              </a:tblGrid>
              <a:tr h="7010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JSON Type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828" marR="57828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6C0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Sample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828" marR="57828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6C0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XML Type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828" marR="57828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6C0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Sample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828" marR="57828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6C0A"/>
                    </a:solidFill>
                  </a:tcPr>
                </a:tc>
              </a:tr>
              <a:tr h="500742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Array of Objects</a:t>
                      </a:r>
                      <a:endParaRPr lang="en-US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00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[ </a:t>
                      </a:r>
                      <a:endParaRPr lang="en-US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  { “</a:t>
                      </a:r>
                      <a:r>
                        <a:rPr lang="en-US" sz="1800" b="1" dirty="0" err="1" smtClean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foo</a:t>
                      </a:r>
                      <a:r>
                        <a:rPr lang="en-US" sz="1800" b="1" dirty="0" smtClean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” : “bar” },</a:t>
                      </a:r>
                      <a:endParaRPr lang="en-US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  { “spam” : “</a:t>
                      </a:r>
                      <a:r>
                        <a:rPr lang="en-US" sz="1800" b="1" dirty="0" err="1" smtClean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bletch</a:t>
                      </a:r>
                      <a:r>
                        <a:rPr lang="en-US" sz="1800" b="1" dirty="0" smtClean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”, </a:t>
                      </a:r>
                      <a:endParaRPr lang="en-US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     “hello” : “world” },</a:t>
                      </a:r>
                      <a:endParaRPr lang="en-US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  2,</a:t>
                      </a:r>
                      <a:endParaRPr lang="en-US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  “text” </a:t>
                      </a:r>
                      <a:endParaRPr lang="en-US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]</a:t>
                      </a:r>
                      <a:endParaRPr lang="en-US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00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“Smarter” entries</a:t>
                      </a:r>
                      <a:r>
                        <a:rPr lang="en-US" sz="1800" b="1" baseline="0" dirty="0" smtClean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for specific elements</a:t>
                      </a:r>
                      <a:endParaRPr lang="en-US" sz="1800" b="1" dirty="0">
                        <a:solidFill>
                          <a:srgbClr val="000000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&lt;array&gt;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   &lt;entry </a:t>
                      </a:r>
                      <a:r>
                        <a:rPr lang="en-US" sz="1800" b="1" dirty="0" err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foo</a:t>
                      </a: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=”bar”/&gt;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   &lt; entry &gt;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          &lt;spam&gt;</a:t>
                      </a:r>
                      <a:r>
                        <a:rPr lang="en-US" sz="1800" b="1" dirty="0" err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bletch</a:t>
                      </a: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&lt;/spam&gt;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          &lt;hello value=”world”/&gt;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    &lt;/entry&gt;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    &lt;entry value=”2”/&gt;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   &lt;entry&gt;text&lt;/entry&gt;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&lt;/array&gt;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XML to JSON  - Structured Types (1)</a:t>
            </a:r>
            <a:endParaRPr lang="en-US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0AD3E8C-B241-41A4-974B-0531FA4E37BE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28601" y="914401"/>
          <a:ext cx="8686800" cy="5717384"/>
        </p:xfrm>
        <a:graphic>
          <a:graphicData uri="http://schemas.openxmlformats.org/drawingml/2006/table">
            <a:tbl>
              <a:tblPr/>
              <a:tblGrid>
                <a:gridCol w="2235200"/>
                <a:gridCol w="2353128"/>
                <a:gridCol w="1879600"/>
                <a:gridCol w="2218872"/>
              </a:tblGrid>
              <a:tr h="7010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XML Type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6C0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Sample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6C0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JSON Type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6C0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Sample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6C0A"/>
                    </a:solidFill>
                  </a:tcPr>
                </a:tc>
              </a:tr>
              <a:tr h="36575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Empty Element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&lt;foo/&gt;</a:t>
                      </a:r>
                      <a:endParaRPr lang="en-US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Member</a:t>
                      </a:r>
                      <a:endParaRPr lang="en-US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“foo” : {}</a:t>
                      </a:r>
                      <a:endParaRPr lang="en-US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71147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00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00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>
                        <a:solidFill>
                          <a:srgbClr val="000000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“foo”: “”</a:t>
                      </a:r>
                      <a:endParaRPr lang="en-US" sz="1800" b="1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“foo”: null</a:t>
                      </a:r>
                      <a:endParaRPr lang="en-US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62855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Element with atomic types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&lt;</a:t>
                      </a:r>
                      <a:r>
                        <a:rPr lang="en-US" sz="1800" b="1" dirty="0" err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foo</a:t>
                      </a: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&gt;text&lt;/bar&gt;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Member</a:t>
                      </a:r>
                      <a:endParaRPr lang="en-US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“foo”: “bar”</a:t>
                      </a:r>
                      <a:endParaRPr lang="en-US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6259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>
                        <a:solidFill>
                          <a:srgbClr val="000000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&lt;foo&gt;123&lt;/bar&gt;</a:t>
                      </a:r>
                      <a:endParaRPr lang="en-US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Member</a:t>
                      </a:r>
                      <a:endParaRPr lang="en-US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“foo”:123</a:t>
                      </a:r>
                      <a:endParaRPr lang="en-US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93889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Element with Attributes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&lt;</a:t>
                      </a:r>
                      <a:r>
                        <a:rPr lang="en-US" sz="1800" b="1" dirty="0" err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foo</a:t>
                      </a: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a=”b”/&gt;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Object Member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“foo” : { “a”:”b” }</a:t>
                      </a:r>
                      <a:endParaRPr lang="en-US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174334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>
                        <a:solidFill>
                          <a:srgbClr val="000000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>
                        <a:solidFill>
                          <a:srgbClr val="000000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Attributes object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“</a:t>
                      </a:r>
                      <a:r>
                        <a:rPr lang="en-US" sz="1800" b="1" dirty="0" err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foo</a:t>
                      </a: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” : {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      “attributes” : {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            “a” : “b”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      }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}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6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XML to JSON  - Structured Types (2)</a:t>
            </a:r>
            <a:endParaRPr lang="en-US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0AD3E8C-B241-41A4-974B-0531FA4E37BE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28601" y="737844"/>
          <a:ext cx="8686800" cy="5906854"/>
        </p:xfrm>
        <a:graphic>
          <a:graphicData uri="http://schemas.openxmlformats.org/drawingml/2006/table">
            <a:tbl>
              <a:tblPr/>
              <a:tblGrid>
                <a:gridCol w="1905000"/>
                <a:gridCol w="2683328"/>
                <a:gridCol w="1879600"/>
                <a:gridCol w="2218872"/>
              </a:tblGrid>
              <a:tr h="32895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XML Type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6C0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Sample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6C0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JSON Type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6C0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Sample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6C0A"/>
                    </a:solidFill>
                  </a:tcPr>
                </a:tc>
              </a:tr>
              <a:tr h="11430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Element with Children</a:t>
                      </a:r>
                      <a:endParaRPr lang="en-US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&lt;foo&gt;</a:t>
                      </a:r>
                      <a:endParaRPr lang="en-US" sz="1600" b="1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    &lt;bar&gt;123&lt;/bar&gt;</a:t>
                      </a:r>
                      <a:endParaRPr lang="en-US" sz="1600" b="1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    &lt;spam&gt;hi&lt;/spam&gt;</a:t>
                      </a:r>
                      <a:endParaRPr lang="en-US" sz="1600" b="1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&lt;/foo&gt;</a:t>
                      </a:r>
                      <a:endParaRPr lang="en-US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Object Member</a:t>
                      </a:r>
                      <a:endParaRPr lang="en-US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“foo” : {</a:t>
                      </a:r>
                      <a:endParaRPr lang="en-US" sz="1600" b="1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    “bar” : 123</a:t>
                      </a:r>
                      <a:endParaRPr lang="en-US" sz="1600" b="1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     “spam” : “hi”</a:t>
                      </a:r>
                      <a:endParaRPr lang="en-US" sz="1600" b="1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}</a:t>
                      </a:r>
                      <a:endParaRPr lang="en-US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85364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Element with repeated children</a:t>
                      </a:r>
                      <a:endParaRPr lang="en-US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&lt;</a:t>
                      </a:r>
                      <a:r>
                        <a:rPr lang="en-US" sz="1600" b="1" dirty="0" err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foo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&gt;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   &lt;bar&gt;123&lt;/bar&gt;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   &lt;bar&gt;hi&lt;/bar</a:t>
                      </a:r>
                      <a:r>
                        <a:rPr lang="en-US" sz="1600" b="1" dirty="0" smtClean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&gt; &lt;/</a:t>
                      </a:r>
                      <a:r>
                        <a:rPr lang="en-US" sz="1600" b="1" dirty="0" err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foo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&gt;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Array Member</a:t>
                      </a:r>
                      <a:endParaRPr lang="en-US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“foo” : {</a:t>
                      </a:r>
                      <a:endParaRPr lang="en-US" sz="1600" b="1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     “bar” : [ 123 , “hi” ]</a:t>
                      </a:r>
                      <a:endParaRPr lang="en-US" sz="1600" b="1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}</a:t>
                      </a:r>
                      <a:endParaRPr lang="en-US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>
                        <a:solidFill>
                          <a:srgbClr val="000000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>
                        <a:solidFill>
                          <a:srgbClr val="000000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Child Objects Array</a:t>
                      </a:r>
                      <a:endParaRPr lang="en-US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“</a:t>
                      </a:r>
                      <a:r>
                        <a:rPr lang="en-US" sz="1600" b="1" dirty="0" err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foo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” : [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     { “bar” : 123 },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     { “bar” : “hi” </a:t>
                      </a:r>
                      <a:r>
                        <a:rPr lang="en-US" sz="1600" b="1" dirty="0" smtClean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}]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152360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Element with mixed repeated children</a:t>
                      </a:r>
                      <a:endParaRPr lang="en-US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&lt;</a:t>
                      </a:r>
                      <a:r>
                        <a:rPr lang="en-US" sz="1600" b="1" dirty="0" err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foo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&gt;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   &lt;bar&gt;123&lt;/bar&gt;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   &lt;bar&gt;hi&lt;/bar&gt;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   &lt;spam&gt;there&lt;/spam&gt;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   &lt;bar&gt;</a:t>
                      </a:r>
                      <a:r>
                        <a:rPr lang="en-US" sz="1600" b="1" dirty="0" err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foo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&lt;/bar</a:t>
                      </a:r>
                      <a:r>
                        <a:rPr lang="en-US" sz="1600" b="1" dirty="0" smtClean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&gt; &lt;/</a:t>
                      </a:r>
                      <a:r>
                        <a:rPr lang="en-US" sz="1600" b="1" dirty="0" err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foo</a:t>
                      </a:r>
                      <a:r>
                        <a:rPr lang="en-US" sz="1600" b="1" dirty="0" smtClean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&gt;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Child Objects Array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“</a:t>
                      </a:r>
                      <a:r>
                        <a:rPr lang="en-US" sz="1600" b="1" dirty="0" err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foo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” : [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     { “bar” : 123 },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     { “bar” : “hi” },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     {  “spam” : “there” },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    {  “bar” : “</a:t>
                      </a:r>
                      <a:r>
                        <a:rPr lang="en-US" sz="1600" b="1" dirty="0" err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foo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” </a:t>
                      </a:r>
                      <a:r>
                        <a:rPr lang="en-US" sz="1600" b="1" dirty="0" smtClean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} ]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119483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Element with mixed content</a:t>
                      </a:r>
                      <a:endParaRPr lang="en-US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&lt;</a:t>
                      </a:r>
                      <a:r>
                        <a:rPr lang="en-US" sz="1600" b="1" dirty="0" err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foo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&gt;Hi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&lt;B&gt;there&lt;/B&gt;World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&lt;/</a:t>
                      </a:r>
                      <a:r>
                        <a:rPr lang="en-US" sz="1600" b="1" dirty="0" err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foo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&gt;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Child mixed object array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“</a:t>
                      </a:r>
                      <a:r>
                        <a:rPr lang="en-US" sz="1600" b="1" dirty="0" err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foo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” : [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    “hi”,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    { “B” : “there” },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    “World</a:t>
                      </a:r>
                      <a:r>
                        <a:rPr lang="en-US" sz="1600" b="1" dirty="0" smtClean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” ] 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XML to JSON  - Structured Types (3)</a:t>
            </a:r>
            <a:endParaRPr lang="en-US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0AD3E8C-B241-41A4-974B-0531FA4E37BE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76201" y="914404"/>
          <a:ext cx="8915399" cy="5831836"/>
        </p:xfrm>
        <a:graphic>
          <a:graphicData uri="http://schemas.openxmlformats.org/drawingml/2006/table">
            <a:tbl>
              <a:tblPr/>
              <a:tblGrid>
                <a:gridCol w="1560195"/>
                <a:gridCol w="2193657"/>
                <a:gridCol w="2338337"/>
                <a:gridCol w="2823210"/>
              </a:tblGrid>
              <a:tr h="6259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XML Type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6C0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Sample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6C0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JSON Type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6C0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Sample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6C0A"/>
                    </a:solidFill>
                  </a:tcPr>
                </a:tc>
              </a:tr>
              <a:tr h="89806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Element with Attributes and children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&lt;</a:t>
                      </a:r>
                      <a:r>
                        <a:rPr lang="en-US" sz="1800" b="1" dirty="0" err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foo</a:t>
                      </a: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a=”b”&gt;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    &lt;bar&gt;hi&lt;/bar&gt;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&lt;/</a:t>
                      </a:r>
                      <a:r>
                        <a:rPr lang="en-US" sz="1800" b="1" dirty="0" err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foo</a:t>
                      </a: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&gt;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Object Member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“</a:t>
                      </a:r>
                      <a:r>
                        <a:rPr lang="en-US" sz="1800" b="1" dirty="0" err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foo</a:t>
                      </a: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” : {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    “a” : “b”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     “bar” : “hi</a:t>
                      </a:r>
                      <a:r>
                        <a:rPr lang="en-US" sz="1800" b="1" dirty="0" smtClean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” }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206828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00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&lt;</a:t>
                      </a:r>
                      <a:r>
                        <a:rPr lang="en-US" sz="1800" b="1" dirty="0" err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foo</a:t>
                      </a: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a=”b” b=”c”&gt;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    &lt;a&gt;Another&lt;/a&gt;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    &lt;bar&gt;hi&lt;/bar&gt;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     &lt;bar&gt;there&lt;/bar&gt;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&lt;/</a:t>
                      </a:r>
                      <a:r>
                        <a:rPr lang="en-US" sz="1800" b="1" dirty="0" err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foo</a:t>
                      </a: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&gt;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Object children for elements and attributes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Attributes can be an object, children must be an </a:t>
                      </a:r>
                      <a:r>
                        <a:rPr lang="en-US" sz="1800" b="1" dirty="0" smtClean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array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“</a:t>
                      </a:r>
                      <a:r>
                        <a:rPr lang="en-US" sz="1800" b="1" dirty="0" err="1" smtClean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foo</a:t>
                      </a: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” : { </a:t>
                      </a:r>
                      <a:r>
                        <a:rPr lang="en-US" sz="1800" b="1" dirty="0" smtClean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   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“_</a:t>
                      </a: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attributes” : </a:t>
                      </a:r>
                      <a:r>
                        <a:rPr lang="en-US" sz="1800" b="1" dirty="0" smtClean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{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    “</a:t>
                      </a: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a” : “b” </a:t>
                      </a:r>
                      <a:r>
                        <a:rPr lang="en-US" sz="1800" b="1" dirty="0" smtClean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,  “b” : “c” },     “_children” : [</a:t>
                      </a:r>
                      <a:endParaRPr lang="en-US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        </a:t>
                      </a: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{  “a” : “Another”} ,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        { “bar” : “hi” },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        { “bar” : “there” </a:t>
                      </a:r>
                      <a:r>
                        <a:rPr lang="en-US" sz="1800" b="1" dirty="0" smtClean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}   ]}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205122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00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00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Anonymous arrays for attributes</a:t>
                      </a:r>
                      <a:r>
                        <a:rPr lang="en-US" sz="1800" b="1" baseline="0" dirty="0" smtClean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and elements</a:t>
                      </a:r>
                      <a:endParaRPr lang="en-US" sz="1800" b="1" dirty="0">
                        <a:solidFill>
                          <a:srgbClr val="000000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“</a:t>
                      </a:r>
                      <a:r>
                        <a:rPr lang="en-US" sz="1800" b="1" dirty="0" err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foo</a:t>
                      </a: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” : [ </a:t>
                      </a:r>
                      <a:r>
                        <a:rPr lang="en-US" sz="1800" b="1" dirty="0" smtClean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  </a:t>
                      </a: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{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          “a” : “b” </a:t>
                      </a:r>
                      <a:r>
                        <a:rPr lang="en-US" sz="1800" b="1" dirty="0" smtClean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,  </a:t>
                      </a: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“b” : “c” ,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en-US" sz="1800" b="1" dirty="0" smtClean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   },   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[   </a:t>
                      </a: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{  “a” : </a:t>
                      </a:r>
                      <a:r>
                        <a:rPr lang="en-US" sz="1800" b="1" dirty="0" smtClean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“Another</a:t>
                      </a: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”} ,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        { “bar” : “hi” },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        { “bar” : “there” </a:t>
                      </a:r>
                      <a:r>
                        <a:rPr lang="en-US" sz="1800" b="1" dirty="0" smtClean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}  ] ]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Goal #1 – A common type documentation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0AD3E8C-B241-41A4-974B-0531FA4E37BE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Use a single Type Description (schema) for describing JSON and XML documents.</a:t>
            </a:r>
          </a:p>
          <a:p>
            <a:pPr lvl="1"/>
            <a:r>
              <a:rPr lang="en-US" b="1" dirty="0" smtClean="0">
                <a:solidFill>
                  <a:schemeClr val="accent1"/>
                </a:solidFill>
              </a:rPr>
              <a:t>Human Readable</a:t>
            </a:r>
          </a:p>
          <a:p>
            <a:pPr lvl="1"/>
            <a:r>
              <a:rPr lang="en-US" b="1" dirty="0" smtClean="0">
                <a:solidFill>
                  <a:schemeClr val="accent1"/>
                </a:solidFill>
              </a:rPr>
              <a:t>Machine Readable (stretch goal)</a:t>
            </a:r>
          </a:p>
          <a:p>
            <a:pPr lvl="1"/>
            <a:endParaRPr lang="en-US" b="1" dirty="0" smtClean="0">
              <a:solidFill>
                <a:schemeClr val="accent1"/>
              </a:solidFill>
            </a:endParaRPr>
          </a:p>
          <a:p>
            <a:r>
              <a:rPr lang="en-US" b="1" dirty="0" smtClean="0">
                <a:solidFill>
                  <a:schemeClr val="accent1"/>
                </a:solidFill>
              </a:rPr>
              <a:t>Could XML Schema (some variant) Work ?</a:t>
            </a:r>
          </a:p>
          <a:p>
            <a:pPr lvl="1"/>
            <a:r>
              <a:rPr lang="en-US" b="1" dirty="0" smtClean="0">
                <a:solidFill>
                  <a:schemeClr val="accent1"/>
                </a:solidFill>
              </a:rPr>
              <a:t>XSD ? </a:t>
            </a:r>
            <a:r>
              <a:rPr lang="en-US" b="1" dirty="0" err="1" smtClean="0">
                <a:solidFill>
                  <a:schemeClr val="accent1"/>
                </a:solidFill>
              </a:rPr>
              <a:t>RelaxNG</a:t>
            </a:r>
            <a:r>
              <a:rPr lang="en-US" b="1" dirty="0" smtClean="0">
                <a:solidFill>
                  <a:schemeClr val="accent1"/>
                </a:solidFill>
              </a:rPr>
              <a:t> ? </a:t>
            </a:r>
          </a:p>
          <a:p>
            <a:r>
              <a:rPr lang="en-US" b="1" dirty="0" smtClean="0">
                <a:solidFill>
                  <a:schemeClr val="accent1"/>
                </a:solidFill>
              </a:rPr>
              <a:t>JSON Schema ? </a:t>
            </a:r>
          </a:p>
          <a:p>
            <a:endParaRPr lang="en-US" b="1" dirty="0" smtClean="0">
              <a:solidFill>
                <a:schemeClr val="accent1"/>
              </a:solidFill>
            </a:endParaRPr>
          </a:p>
          <a:p>
            <a:pPr marL="457135" indent="-457135" algn="ctr">
              <a:buNone/>
            </a:pPr>
            <a:r>
              <a:rPr lang="en-US" sz="3600" b="1" dirty="0" smtClean="0">
                <a:solidFill>
                  <a:schemeClr val="accent1"/>
                </a:solidFill>
              </a:rPr>
              <a:t>?? !! Discussion !! ??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Goal #2 – Lossless reversible translation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0AD3E8C-B241-41A4-974B-0531FA4E37BE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219201"/>
            <a:ext cx="8305800" cy="12954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accent1"/>
                </a:solidFill>
              </a:rPr>
              <a:t>If we have a universal schema then we should be able to implement a lossless reversible translation on a per document type basis.</a:t>
            </a:r>
          </a:p>
          <a:p>
            <a:pPr lvl="1"/>
            <a:endParaRPr lang="en-US" b="1" dirty="0" smtClean="0">
              <a:solidFill>
                <a:schemeClr val="accent1"/>
              </a:solidFill>
            </a:endParaRPr>
          </a:p>
        </p:txBody>
      </p:sp>
      <p:sp>
        <p:nvSpPr>
          <p:cNvPr id="6" name="Flowchart: Multidocument 5"/>
          <p:cNvSpPr/>
          <p:nvPr/>
        </p:nvSpPr>
        <p:spPr bwMode="auto">
          <a:xfrm>
            <a:off x="685800" y="2590800"/>
            <a:ext cx="1143000" cy="1143000"/>
          </a:xfrm>
          <a:prstGeom prst="flowChartMultidocumen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 cap="flat" cmpd="sng" algn="ctr">
            <a:solidFill>
              <a:srgbClr val="5F79B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27" tIns="45713" rIns="91427" bIns="45713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b="1" dirty="0" smtClean="0">
                <a:latin typeface="Verdana" pitchFamily="1" charset="0"/>
              </a:rPr>
              <a:t>XML</a:t>
            </a:r>
          </a:p>
        </p:txBody>
      </p:sp>
      <p:sp>
        <p:nvSpPr>
          <p:cNvPr id="8" name="Flowchart: Multidocument 7"/>
          <p:cNvSpPr/>
          <p:nvPr/>
        </p:nvSpPr>
        <p:spPr bwMode="auto">
          <a:xfrm>
            <a:off x="6629400" y="2590800"/>
            <a:ext cx="1143000" cy="1143000"/>
          </a:xfrm>
          <a:prstGeom prst="flowChartMultidocumen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 cap="flat" cmpd="sng" algn="ctr">
            <a:solidFill>
              <a:srgbClr val="5F79B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27" tIns="45713" rIns="91427" bIns="45713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dirty="0" smtClean="0">
                <a:latin typeface="Verdana" pitchFamily="1" charset="0"/>
              </a:rPr>
              <a:t>JSON</a:t>
            </a:r>
          </a:p>
        </p:txBody>
      </p:sp>
      <p:sp>
        <p:nvSpPr>
          <p:cNvPr id="9" name="Left-Right Arrow 8"/>
          <p:cNvSpPr/>
          <p:nvPr/>
        </p:nvSpPr>
        <p:spPr bwMode="auto">
          <a:xfrm>
            <a:off x="1905000" y="2743200"/>
            <a:ext cx="1216152" cy="484632"/>
          </a:xfrm>
          <a:prstGeom prst="leftRightArrow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  <a:ln w="9525" cap="flat" cmpd="sng" algn="ctr">
            <a:solidFill>
              <a:srgbClr val="5F79B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27" tIns="45713" rIns="91427" bIns="45713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dirty="0" smtClean="0">
              <a:latin typeface="Verdana" pitchFamily="1" charset="0"/>
            </a:endParaRPr>
          </a:p>
        </p:txBody>
      </p:sp>
      <p:sp>
        <p:nvSpPr>
          <p:cNvPr id="10" name="Cloud 9"/>
          <p:cNvSpPr/>
          <p:nvPr/>
        </p:nvSpPr>
        <p:spPr bwMode="auto">
          <a:xfrm>
            <a:off x="2895600" y="4343400"/>
            <a:ext cx="2362200" cy="1828800"/>
          </a:xfrm>
          <a:prstGeom prst="cloud">
            <a:avLst/>
          </a:prstGeom>
          <a:gradFill>
            <a:gsLst>
              <a:gs pos="0">
                <a:srgbClr val="5E9EFF">
                  <a:alpha val="22000"/>
                </a:srgb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ln w="9525" cap="flat" cmpd="sng" algn="ctr">
            <a:solidFill>
              <a:srgbClr val="5F79B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27" tIns="45713" rIns="91427" bIns="45713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b="1" dirty="0" smtClean="0">
                <a:latin typeface="Verdana" pitchFamily="1" charset="0"/>
              </a:rPr>
              <a:t>Magic Guiding Hand</a:t>
            </a:r>
          </a:p>
        </p:txBody>
      </p:sp>
      <p:sp>
        <p:nvSpPr>
          <p:cNvPr id="11" name="Diamond 10"/>
          <p:cNvSpPr/>
          <p:nvPr/>
        </p:nvSpPr>
        <p:spPr bwMode="auto">
          <a:xfrm>
            <a:off x="3810000" y="2438400"/>
            <a:ext cx="914400" cy="914400"/>
          </a:xfrm>
          <a:prstGeom prst="diamond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ln w="9525" cap="flat" cmpd="sng" algn="ctr">
            <a:solidFill>
              <a:srgbClr val="5F79B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27" tIns="45713" rIns="91427" bIns="45713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dirty="0" smtClean="0">
                <a:latin typeface="Verdana" pitchFamily="1" charset="0"/>
              </a:rPr>
              <a:t>A</a:t>
            </a:r>
          </a:p>
        </p:txBody>
      </p:sp>
      <p:sp>
        <p:nvSpPr>
          <p:cNvPr id="12" name="Regular Pentagon 11"/>
          <p:cNvSpPr/>
          <p:nvPr/>
        </p:nvSpPr>
        <p:spPr bwMode="auto">
          <a:xfrm>
            <a:off x="4191000" y="3200400"/>
            <a:ext cx="960120" cy="914400"/>
          </a:xfrm>
          <a:prstGeom prst="pentagon">
            <a:avLst/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</a:gradFill>
          <a:ln w="9525" cap="flat" cmpd="sng" algn="ctr">
            <a:solidFill>
              <a:srgbClr val="5F79B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27" tIns="45713" rIns="91427" bIns="45713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dirty="0" smtClean="0">
                <a:latin typeface="Verdana" pitchFamily="1" charset="0"/>
              </a:rPr>
              <a:t>B</a:t>
            </a:r>
          </a:p>
        </p:txBody>
      </p:sp>
      <p:sp>
        <p:nvSpPr>
          <p:cNvPr id="13" name="Trapezoid 12"/>
          <p:cNvSpPr/>
          <p:nvPr/>
        </p:nvSpPr>
        <p:spPr bwMode="auto">
          <a:xfrm>
            <a:off x="3048000" y="3200400"/>
            <a:ext cx="914400" cy="609600"/>
          </a:xfrm>
          <a:prstGeom prst="trapezoid">
            <a:avLst/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  <a:ln w="9525" cap="flat" cmpd="sng" algn="ctr">
            <a:solidFill>
              <a:srgbClr val="5F79B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27" tIns="45713" rIns="91427" bIns="45713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dirty="0" smtClean="0">
                <a:latin typeface="Verdana" pitchFamily="1" charset="0"/>
              </a:rPr>
              <a:t>C</a:t>
            </a:r>
          </a:p>
        </p:txBody>
      </p:sp>
      <p:sp>
        <p:nvSpPr>
          <p:cNvPr id="14" name="Left-Right Arrow 13"/>
          <p:cNvSpPr/>
          <p:nvPr/>
        </p:nvSpPr>
        <p:spPr bwMode="auto">
          <a:xfrm>
            <a:off x="5105400" y="2895600"/>
            <a:ext cx="1216152" cy="484632"/>
          </a:xfrm>
          <a:prstGeom prst="leftRightArrow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  <a:ln w="9525" cap="flat" cmpd="sng" algn="ctr">
            <a:solidFill>
              <a:srgbClr val="5F79B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27" tIns="45713" rIns="91427" bIns="45713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dirty="0" smtClean="0">
              <a:latin typeface="Verdana" pitchFamily="1" charset="0"/>
            </a:endParaRPr>
          </a:p>
        </p:txBody>
      </p:sp>
      <p:sp>
        <p:nvSpPr>
          <p:cNvPr id="16" name="Notched Right Arrow 15"/>
          <p:cNvSpPr/>
          <p:nvPr/>
        </p:nvSpPr>
        <p:spPr bwMode="auto">
          <a:xfrm rot="16200000">
            <a:off x="3709416" y="3910585"/>
            <a:ext cx="685800" cy="484632"/>
          </a:xfrm>
          <a:prstGeom prst="notchedRightArrow">
            <a:avLst/>
          </a:prstGeom>
          <a:gradFill>
            <a:gsLst>
              <a:gs pos="0">
                <a:srgbClr val="FFEFD1">
                  <a:alpha val="37000"/>
                </a:srgbClr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9525" cap="flat" cmpd="sng" algn="ctr">
            <a:solidFill>
              <a:srgbClr val="5F79B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27" tIns="45713" rIns="91427" bIns="45713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dirty="0" smtClean="0">
              <a:latin typeface="Verdana" pitchFamily="1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/>
          <a:lstStyle/>
          <a:p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Conclusion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0AD3E8C-B241-41A4-974B-0531FA4E37BE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sz="2800" b="1" dirty="0" smtClean="0">
                <a:solidFill>
                  <a:schemeClr val="accent1"/>
                </a:solidFill>
              </a:rPr>
              <a:t>With a lossless reversible translation what do we achieve ?</a:t>
            </a:r>
          </a:p>
          <a:p>
            <a:endParaRPr lang="en-US" sz="2400" b="1" dirty="0" smtClean="0">
              <a:solidFill>
                <a:schemeClr val="accent1"/>
              </a:solidFill>
            </a:endParaRPr>
          </a:p>
          <a:p>
            <a:r>
              <a:rPr lang="en-US" sz="2400" b="1" dirty="0" smtClean="0">
                <a:solidFill>
                  <a:schemeClr val="accent1"/>
                </a:solidFill>
              </a:rPr>
              <a:t>Data transparency between XML &amp; JSON</a:t>
            </a:r>
          </a:p>
          <a:p>
            <a:r>
              <a:rPr lang="en-US" sz="2400" b="1" dirty="0" smtClean="0">
                <a:solidFill>
                  <a:schemeClr val="accent1"/>
                </a:solidFill>
              </a:rPr>
              <a:t>JSON processing with XML Tools</a:t>
            </a:r>
          </a:p>
          <a:p>
            <a:r>
              <a:rPr lang="en-US" sz="2400" b="1" dirty="0" smtClean="0">
                <a:solidFill>
                  <a:schemeClr val="accent1"/>
                </a:solidFill>
              </a:rPr>
              <a:t>Serve and consume XML and JSON as equivalent “equal brothers”</a:t>
            </a:r>
          </a:p>
          <a:p>
            <a:r>
              <a:rPr lang="en-US" sz="2400" b="1" dirty="0" smtClean="0">
                <a:solidFill>
                  <a:schemeClr val="accent1"/>
                </a:solidFill>
              </a:rPr>
              <a:t>Client programmers and server programmers can each use their format and tools of choice</a:t>
            </a:r>
          </a:p>
          <a:p>
            <a:r>
              <a:rPr lang="en-US" sz="2400" b="1" dirty="0" smtClean="0">
                <a:solidFill>
                  <a:schemeClr val="accent1"/>
                </a:solidFill>
              </a:rPr>
              <a:t>End of the “JSON </a:t>
            </a:r>
            <a:r>
              <a:rPr lang="en-US" sz="2400" b="1" dirty="0" err="1" smtClean="0">
                <a:solidFill>
                  <a:schemeClr val="accent1"/>
                </a:solidFill>
              </a:rPr>
              <a:t>vs</a:t>
            </a:r>
            <a:r>
              <a:rPr lang="en-US" sz="2400" b="1" dirty="0" smtClean="0">
                <a:solidFill>
                  <a:schemeClr val="accent1"/>
                </a:solidFill>
              </a:rPr>
              <a:t> XML” war 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Discussion 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 smtClean="0">
                <a:solidFill>
                  <a:schemeClr val="accent1"/>
                </a:solidFill>
              </a:rPr>
              <a:t>Can this be done at all ?</a:t>
            </a:r>
          </a:p>
          <a:p>
            <a:pPr lvl="1">
              <a:buNone/>
            </a:pPr>
            <a:r>
              <a:rPr lang="en-US" sz="2200" b="1" dirty="0" smtClean="0">
                <a:solidFill>
                  <a:schemeClr val="accent1"/>
                </a:solidFill>
              </a:rPr>
              <a:t>With what compromises ?</a:t>
            </a:r>
          </a:p>
          <a:p>
            <a:pPr lvl="1">
              <a:buNone/>
            </a:pPr>
            <a:r>
              <a:rPr lang="en-US" sz="2200" b="1" dirty="0" smtClean="0">
                <a:solidFill>
                  <a:schemeClr val="accent1"/>
                </a:solidFill>
              </a:rPr>
              <a:t>What subset of JSON and XML supported ?</a:t>
            </a:r>
            <a:br>
              <a:rPr lang="en-US" sz="2200" b="1" dirty="0" smtClean="0">
                <a:solidFill>
                  <a:schemeClr val="accent1"/>
                </a:solidFill>
              </a:rPr>
            </a:br>
            <a:endParaRPr lang="en-US" sz="2200" b="1" dirty="0" smtClean="0">
              <a:solidFill>
                <a:schemeClr val="accent1"/>
              </a:solidFill>
            </a:endParaRPr>
          </a:p>
          <a:p>
            <a:r>
              <a:rPr lang="en-US" sz="2400" b="1" dirty="0" smtClean="0">
                <a:solidFill>
                  <a:schemeClr val="accent1"/>
                </a:solidFill>
              </a:rPr>
              <a:t>Using Existing technologies ?</a:t>
            </a:r>
          </a:p>
          <a:p>
            <a:pPr lvl="1"/>
            <a:r>
              <a:rPr lang="en-US" sz="2200" b="1" dirty="0" smtClean="0">
                <a:solidFill>
                  <a:schemeClr val="accent1"/>
                </a:solidFill>
              </a:rPr>
              <a:t>Or write from scratch ?</a:t>
            </a:r>
            <a:br>
              <a:rPr lang="en-US" sz="2200" b="1" dirty="0" smtClean="0">
                <a:solidFill>
                  <a:schemeClr val="accent1"/>
                </a:solidFill>
              </a:rPr>
            </a:br>
            <a:endParaRPr lang="en-US" sz="2200" b="1" dirty="0" smtClean="0">
              <a:solidFill>
                <a:schemeClr val="accent1"/>
              </a:solidFill>
            </a:endParaRPr>
          </a:p>
          <a:p>
            <a:r>
              <a:rPr lang="en-US" sz="2400" b="1" dirty="0" smtClean="0">
                <a:solidFill>
                  <a:schemeClr val="accent1"/>
                </a:solidFill>
              </a:rPr>
              <a:t>Generally useful or niche case ?</a:t>
            </a:r>
          </a:p>
          <a:p>
            <a:pPr lvl="1"/>
            <a:endParaRPr lang="en-US" sz="2200" b="1" dirty="0" smtClean="0">
              <a:solidFill>
                <a:schemeClr val="accent1"/>
              </a:solidFill>
            </a:endParaRPr>
          </a:p>
          <a:p>
            <a:pPr lvl="1" algn="ctr">
              <a:buNone/>
            </a:pPr>
            <a:endParaRPr lang="en-US" sz="2200" b="1" dirty="0" smtClean="0">
              <a:solidFill>
                <a:schemeClr val="accent1"/>
              </a:solidFill>
            </a:endParaRPr>
          </a:p>
          <a:p>
            <a:pPr algn="ctr">
              <a:buNone/>
            </a:pPr>
            <a:r>
              <a:rPr lang="en-US" sz="3200" b="1" dirty="0" smtClean="0">
                <a:solidFill>
                  <a:schemeClr val="accent1"/>
                </a:solidFill>
              </a:rPr>
              <a:t>??? !! Discussion !! ???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0AD3E8C-B241-41A4-974B-0531FA4E37BE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The Problem</a:t>
            </a:r>
            <a:endParaRPr lang="en-US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0AD3E8C-B241-41A4-974B-0531FA4E37B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026" name="tower"/>
          <p:cNvSpPr>
            <a:spLocks noEditPoints="1" noChangeArrowheads="1"/>
          </p:cNvSpPr>
          <p:nvPr/>
        </p:nvSpPr>
        <p:spPr bwMode="auto">
          <a:xfrm>
            <a:off x="4038603" y="2743204"/>
            <a:ext cx="681037" cy="1285875"/>
          </a:xfrm>
          <a:custGeom>
            <a:avLst/>
            <a:gdLst>
              <a:gd name="T0" fmla="*/ 0 w 21600"/>
              <a:gd name="T1" fmla="*/ 2184 h 21600"/>
              <a:gd name="T2" fmla="*/ 6664 w 21600"/>
              <a:gd name="T3" fmla="*/ 0 h 21600"/>
              <a:gd name="T4" fmla="*/ 10800 w 21600"/>
              <a:gd name="T5" fmla="*/ 0 h 21600"/>
              <a:gd name="T6" fmla="*/ 21600 w 21600"/>
              <a:gd name="T7" fmla="*/ 0 h 21600"/>
              <a:gd name="T8" fmla="*/ 21600 w 21600"/>
              <a:gd name="T9" fmla="*/ 11649 h 21600"/>
              <a:gd name="T10" fmla="*/ 21600 w 21600"/>
              <a:gd name="T11" fmla="*/ 19416 h 21600"/>
              <a:gd name="T12" fmla="*/ 15166 w 21600"/>
              <a:gd name="T13" fmla="*/ 21600 h 21600"/>
              <a:gd name="T14" fmla="*/ 10570 w 21600"/>
              <a:gd name="T15" fmla="*/ 21600 h 21600"/>
              <a:gd name="T16" fmla="*/ 0 w 21600"/>
              <a:gd name="T17" fmla="*/ 21600 h 21600"/>
              <a:gd name="T18" fmla="*/ 0 w 21600"/>
              <a:gd name="T19" fmla="*/ 11528 h 21600"/>
              <a:gd name="T20" fmla="*/ 459 w 21600"/>
              <a:gd name="T21" fmla="*/ 22540 h 21600"/>
              <a:gd name="T22" fmla="*/ 21485 w 21600"/>
              <a:gd name="T23" fmla="*/ 27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2184"/>
                </a:moveTo>
                <a:lnTo>
                  <a:pt x="6664" y="0"/>
                </a:lnTo>
                <a:lnTo>
                  <a:pt x="10800" y="0"/>
                </a:lnTo>
                <a:lnTo>
                  <a:pt x="21600" y="0"/>
                </a:lnTo>
                <a:lnTo>
                  <a:pt x="21600" y="11649"/>
                </a:lnTo>
                <a:lnTo>
                  <a:pt x="21600" y="19416"/>
                </a:lnTo>
                <a:lnTo>
                  <a:pt x="15166" y="21600"/>
                </a:lnTo>
                <a:lnTo>
                  <a:pt x="10570" y="21600"/>
                </a:lnTo>
                <a:lnTo>
                  <a:pt x="0" y="21600"/>
                </a:lnTo>
                <a:lnTo>
                  <a:pt x="0" y="11528"/>
                </a:lnTo>
                <a:lnTo>
                  <a:pt x="0" y="2184"/>
                </a:lnTo>
                <a:close/>
              </a:path>
              <a:path w="21600" h="21600" extrusionOk="0">
                <a:moveTo>
                  <a:pt x="0" y="2184"/>
                </a:moveTo>
                <a:lnTo>
                  <a:pt x="0" y="2184"/>
                </a:lnTo>
                <a:lnTo>
                  <a:pt x="14706" y="2184"/>
                </a:lnTo>
                <a:lnTo>
                  <a:pt x="21600" y="0"/>
                </a:lnTo>
                <a:moveTo>
                  <a:pt x="0" y="2184"/>
                </a:moveTo>
                <a:lnTo>
                  <a:pt x="14706" y="2184"/>
                </a:lnTo>
                <a:lnTo>
                  <a:pt x="14706" y="5339"/>
                </a:lnTo>
                <a:lnTo>
                  <a:pt x="14706" y="17474"/>
                </a:lnTo>
                <a:lnTo>
                  <a:pt x="14706" y="21600"/>
                </a:lnTo>
                <a:moveTo>
                  <a:pt x="1149" y="3034"/>
                </a:moveTo>
                <a:lnTo>
                  <a:pt x="13328" y="3034"/>
                </a:lnTo>
                <a:lnTo>
                  <a:pt x="13328" y="3519"/>
                </a:lnTo>
                <a:lnTo>
                  <a:pt x="1149" y="3519"/>
                </a:lnTo>
                <a:lnTo>
                  <a:pt x="1149" y="3034"/>
                </a:lnTo>
                <a:moveTo>
                  <a:pt x="1149" y="4490"/>
                </a:moveTo>
                <a:lnTo>
                  <a:pt x="13328" y="4490"/>
                </a:lnTo>
                <a:lnTo>
                  <a:pt x="13328" y="4854"/>
                </a:lnTo>
                <a:lnTo>
                  <a:pt x="1149" y="4854"/>
                </a:lnTo>
                <a:lnTo>
                  <a:pt x="1149" y="4490"/>
                </a:lnTo>
                <a:moveTo>
                  <a:pt x="1149" y="5946"/>
                </a:moveTo>
                <a:lnTo>
                  <a:pt x="13328" y="5946"/>
                </a:lnTo>
                <a:lnTo>
                  <a:pt x="13328" y="6310"/>
                </a:lnTo>
                <a:lnTo>
                  <a:pt x="1149" y="6310"/>
                </a:lnTo>
                <a:lnTo>
                  <a:pt x="1149" y="5946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27" tIns="45713" rIns="91427" bIns="45713" numCol="1" anchor="t" anchorCtr="0" compatLnSpc="1">
            <a:prstTxWarp prst="textNoShape">
              <a:avLst/>
            </a:prstTxWarp>
          </a:bodyPr>
          <a:lstStyle/>
          <a:p>
            <a:r>
              <a:rPr lang="en-US" sz="1000" dirty="0" smtClean="0"/>
              <a:t>Service</a:t>
            </a:r>
            <a:endParaRPr lang="en-US" sz="1000" dirty="0"/>
          </a:p>
        </p:txBody>
      </p:sp>
      <p:sp>
        <p:nvSpPr>
          <p:cNvPr id="10" name="Flowchart: Multidocument 9"/>
          <p:cNvSpPr/>
          <p:nvPr/>
        </p:nvSpPr>
        <p:spPr bwMode="auto">
          <a:xfrm>
            <a:off x="762000" y="2743200"/>
            <a:ext cx="1905000" cy="1447800"/>
          </a:xfrm>
          <a:prstGeom prst="flowChartMultidocumen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 cap="flat" cmpd="sng" algn="ctr">
            <a:solidFill>
              <a:srgbClr val="5F79B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27" tIns="45713" rIns="91427" bIns="45713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dirty="0" smtClean="0">
                <a:latin typeface="Verdana" pitchFamily="1" charset="0"/>
              </a:rPr>
              <a:t>Data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(XML?)</a:t>
            </a:r>
            <a:endParaRPr lang="en-US" dirty="0" smtClean="0">
              <a:latin typeface="Verdana" pitchFamily="1" charset="0"/>
            </a:endParaRPr>
          </a:p>
        </p:txBody>
      </p:sp>
      <p:sp>
        <p:nvSpPr>
          <p:cNvPr id="11" name="Flowchart: Multidocument 10"/>
          <p:cNvSpPr/>
          <p:nvPr/>
        </p:nvSpPr>
        <p:spPr bwMode="auto">
          <a:xfrm>
            <a:off x="6553200" y="1600201"/>
            <a:ext cx="1905000" cy="1447800"/>
          </a:xfrm>
          <a:prstGeom prst="flowChartMultidocumen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 cap="flat" cmpd="sng" algn="ctr">
            <a:solidFill>
              <a:srgbClr val="5F79B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27" tIns="45713" rIns="91427" bIns="45713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dirty="0" smtClean="0">
                <a:latin typeface="Verdana" pitchFamily="1" charset="0"/>
              </a:rPr>
              <a:t>XML</a:t>
            </a:r>
            <a:br>
              <a:rPr lang="en-US" dirty="0" smtClean="0">
                <a:latin typeface="Verdana" pitchFamily="1" charset="0"/>
              </a:rPr>
            </a:br>
            <a:r>
              <a:rPr lang="en-US" dirty="0" smtClean="0">
                <a:latin typeface="Verdana" pitchFamily="1" charset="0"/>
              </a:rPr>
              <a:t>(client)</a:t>
            </a:r>
          </a:p>
        </p:txBody>
      </p:sp>
      <p:sp>
        <p:nvSpPr>
          <p:cNvPr id="12" name="Flowchart: Multidocument 11"/>
          <p:cNvSpPr/>
          <p:nvPr/>
        </p:nvSpPr>
        <p:spPr bwMode="auto">
          <a:xfrm>
            <a:off x="6629400" y="3810000"/>
            <a:ext cx="1905000" cy="1447800"/>
          </a:xfrm>
          <a:prstGeom prst="flowChartMultidocumen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 cap="flat" cmpd="sng" algn="ctr">
            <a:solidFill>
              <a:srgbClr val="5F79B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27" tIns="45713" rIns="91427" bIns="45713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dirty="0" smtClean="0">
                <a:latin typeface="Verdana" pitchFamily="1" charset="0"/>
              </a:rPr>
              <a:t>JSON</a:t>
            </a:r>
          </a:p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dirty="0" smtClean="0"/>
              <a:t>(client)</a:t>
            </a:r>
            <a:endParaRPr lang="en-US" dirty="0" smtClean="0">
              <a:latin typeface="Verdana" pitchFamily="1" charset="0"/>
            </a:endParaRPr>
          </a:p>
        </p:txBody>
      </p:sp>
      <p:sp>
        <p:nvSpPr>
          <p:cNvPr id="13" name="Left-Right Arrow 12"/>
          <p:cNvSpPr/>
          <p:nvPr/>
        </p:nvSpPr>
        <p:spPr bwMode="auto">
          <a:xfrm rot="20129748">
            <a:off x="4953001" y="2667001"/>
            <a:ext cx="1216152" cy="484632"/>
          </a:xfrm>
          <a:prstGeom prst="leftRightArrow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 cap="flat" cmpd="sng" algn="ctr">
            <a:solidFill>
              <a:srgbClr val="5F79B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27" tIns="45713" rIns="91427" bIns="45713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dirty="0" smtClean="0">
              <a:latin typeface="Verdana" pitchFamily="1" charset="0"/>
            </a:endParaRPr>
          </a:p>
        </p:txBody>
      </p:sp>
      <p:sp>
        <p:nvSpPr>
          <p:cNvPr id="17" name="Left-Right Arrow 16"/>
          <p:cNvSpPr/>
          <p:nvPr/>
        </p:nvSpPr>
        <p:spPr bwMode="auto">
          <a:xfrm>
            <a:off x="2743200" y="3124201"/>
            <a:ext cx="1216152" cy="484632"/>
          </a:xfrm>
          <a:prstGeom prst="leftRightArrow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 cap="flat" cmpd="sng" algn="ctr">
            <a:solidFill>
              <a:srgbClr val="5F79B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27" tIns="45713" rIns="91427" bIns="45713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dirty="0" smtClean="0">
              <a:latin typeface="Verdana" pitchFamily="1" charset="0"/>
            </a:endParaRPr>
          </a:p>
        </p:txBody>
      </p:sp>
      <p:sp>
        <p:nvSpPr>
          <p:cNvPr id="18" name="Left-Right Arrow 17"/>
          <p:cNvSpPr/>
          <p:nvPr/>
        </p:nvSpPr>
        <p:spPr bwMode="auto">
          <a:xfrm rot="1396201">
            <a:off x="4999264" y="3725718"/>
            <a:ext cx="1216152" cy="484632"/>
          </a:xfrm>
          <a:prstGeom prst="leftRightArrow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 cap="flat" cmpd="sng" algn="ctr">
            <a:solidFill>
              <a:srgbClr val="5F79B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27" tIns="45713" rIns="91427" bIns="45713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dirty="0" smtClean="0">
              <a:latin typeface="Verdana" pitchFamily="1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The Solution (Easy!)</a:t>
            </a:r>
            <a:endParaRPr lang="en-US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0AD3E8C-B241-41A4-974B-0531FA4E37BE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1" name="Flowchart: Multidocument 10"/>
          <p:cNvSpPr/>
          <p:nvPr/>
        </p:nvSpPr>
        <p:spPr bwMode="auto">
          <a:xfrm>
            <a:off x="1219200" y="2667000"/>
            <a:ext cx="1905000" cy="1447800"/>
          </a:xfrm>
          <a:prstGeom prst="flowChartMultidocumen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 cap="flat" cmpd="sng" algn="ctr">
            <a:solidFill>
              <a:srgbClr val="5F79B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27" tIns="45713" rIns="91427" bIns="45713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400" b="1" dirty="0" smtClean="0">
                <a:latin typeface="Verdana" pitchFamily="1" charset="0"/>
              </a:rPr>
              <a:t>XML</a:t>
            </a:r>
            <a:endParaRPr lang="en-US" b="1" dirty="0" smtClean="0">
              <a:latin typeface="Verdana" pitchFamily="1" charset="0"/>
            </a:endParaRPr>
          </a:p>
        </p:txBody>
      </p:sp>
      <p:sp>
        <p:nvSpPr>
          <p:cNvPr id="12" name="Flowchart: Multidocument 11"/>
          <p:cNvSpPr/>
          <p:nvPr/>
        </p:nvSpPr>
        <p:spPr bwMode="auto">
          <a:xfrm>
            <a:off x="5410200" y="2667000"/>
            <a:ext cx="1905000" cy="1447800"/>
          </a:xfrm>
          <a:prstGeom prst="flowChartMultidocumen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 cap="flat" cmpd="sng" algn="ctr">
            <a:solidFill>
              <a:srgbClr val="5F79B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27" tIns="45713" rIns="91427" bIns="45713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400" b="1" dirty="0" smtClean="0">
                <a:latin typeface="Verdana" pitchFamily="1" charset="0"/>
              </a:rPr>
              <a:t>JSON</a:t>
            </a:r>
            <a:endParaRPr lang="en-US" b="1" dirty="0" smtClean="0">
              <a:latin typeface="Verdana" pitchFamily="1" charset="0"/>
            </a:endParaRPr>
          </a:p>
        </p:txBody>
      </p:sp>
      <p:sp>
        <p:nvSpPr>
          <p:cNvPr id="13" name="Left-Right Arrow 12"/>
          <p:cNvSpPr/>
          <p:nvPr/>
        </p:nvSpPr>
        <p:spPr bwMode="auto">
          <a:xfrm>
            <a:off x="3200401" y="2819400"/>
            <a:ext cx="2057400" cy="1066800"/>
          </a:xfrm>
          <a:prstGeom prst="leftRightArrow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  <a:ln w="9525" cap="flat" cmpd="sng" algn="ctr">
            <a:solidFill>
              <a:srgbClr val="5F79B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27" tIns="45713" rIns="91427" bIns="45713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dirty="0" smtClean="0">
                <a:latin typeface="Verdana" pitchFamily="1" charset="0"/>
              </a:rPr>
              <a:t>Reversible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Translation</a:t>
            </a:r>
            <a:endParaRPr lang="en-US" dirty="0" smtClean="0">
              <a:latin typeface="Verdana" pitchFamily="1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Not So Easy :( :( :(</a:t>
            </a:r>
            <a:endParaRPr lang="en-US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0AD3E8C-B241-41A4-974B-0531FA4E37B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Many mappings of JSON to/from XML</a:t>
            </a:r>
          </a:p>
          <a:p>
            <a:pPr lvl="1"/>
            <a:r>
              <a:rPr lang="en-US" sz="2200" dirty="0" smtClean="0">
                <a:solidFill>
                  <a:schemeClr val="tx1"/>
                </a:solidFill>
              </a:rPr>
              <a:t>Like “Standards” There are so many !</a:t>
            </a:r>
          </a:p>
          <a:p>
            <a:pPr lvl="1"/>
            <a:r>
              <a:rPr lang="en-US" sz="2200" dirty="0" smtClean="0">
                <a:solidFill>
                  <a:schemeClr val="tx1"/>
                </a:solidFill>
              </a:rPr>
              <a:t>Many XML entities not easily translated to JSON</a:t>
            </a:r>
          </a:p>
          <a:p>
            <a:r>
              <a:rPr lang="en-US" sz="2400" dirty="0" smtClean="0"/>
              <a:t>Few reversible mappings</a:t>
            </a:r>
          </a:p>
          <a:p>
            <a:pPr lvl="1"/>
            <a:r>
              <a:rPr lang="en-US" sz="2200" dirty="0" smtClean="0">
                <a:solidFill>
                  <a:schemeClr val="tx1"/>
                </a:solidFill>
              </a:rPr>
              <a:t>Mapping is usually “One Way” </a:t>
            </a:r>
            <a:br>
              <a:rPr lang="en-US" sz="2200" dirty="0" smtClean="0">
                <a:solidFill>
                  <a:schemeClr val="tx1"/>
                </a:solidFill>
              </a:rPr>
            </a:br>
            <a:r>
              <a:rPr lang="en-US" sz="2200" dirty="0" smtClean="0">
                <a:solidFill>
                  <a:schemeClr val="tx1"/>
                </a:solidFill>
              </a:rPr>
              <a:t>or</a:t>
            </a:r>
          </a:p>
          <a:p>
            <a:r>
              <a:rPr lang="en-US" sz="2400" dirty="0" smtClean="0"/>
              <a:t>“Centric” to one side or another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Clean JSON -&gt; Ugly XML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Clean XML   -&gt; Ugly JSON</a:t>
            </a:r>
            <a:br>
              <a:rPr lang="en-US" sz="2000" dirty="0" smtClean="0">
                <a:solidFill>
                  <a:schemeClr val="tx1"/>
                </a:solidFill>
              </a:rPr>
            </a:br>
            <a:endParaRPr lang="en-US" sz="2000" dirty="0" smtClean="0">
              <a:solidFill>
                <a:schemeClr val="tx1"/>
              </a:solidFill>
            </a:endParaRPr>
          </a:p>
          <a:p>
            <a:r>
              <a:rPr lang="en-US" sz="2200" dirty="0" smtClean="0"/>
              <a:t>No ‘schema’ type language that can describe data in both formats</a:t>
            </a:r>
          </a:p>
          <a:p>
            <a:r>
              <a:rPr lang="en-US" sz="2200" dirty="0" smtClean="0"/>
              <a:t>Mature transformation technology in XML only.</a:t>
            </a:r>
            <a:endParaRPr lang="en-US" sz="2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Requirements</a:t>
            </a:r>
            <a:endParaRPr lang="en-US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0AD3E8C-B241-41A4-974B-0531FA4E37BE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Reversible Translation To/From XML/JSON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Round-Trip translation produces equal documents.</a:t>
            </a:r>
            <a:br>
              <a:rPr lang="en-US" dirty="0" smtClean="0">
                <a:solidFill>
                  <a:schemeClr val="tx1"/>
                </a:solidFill>
              </a:rPr>
            </a:b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/>
              <a:t>XML and JSON both “Equal Siblings”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Markup in “Natural Format” for both XML and JSON</a:t>
            </a:r>
          </a:p>
          <a:p>
            <a:pPr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/>
              <a:t>Use XML tools/technology for JSON Content</a:t>
            </a:r>
          </a:p>
          <a:p>
            <a:pPr lvl="1"/>
            <a:r>
              <a:rPr lang="en-US" dirty="0" err="1" smtClean="0">
                <a:solidFill>
                  <a:schemeClr val="tx1"/>
                </a:solidFill>
              </a:rPr>
              <a:t>XPath</a:t>
            </a:r>
            <a:r>
              <a:rPr lang="en-US" dirty="0" smtClean="0">
                <a:solidFill>
                  <a:schemeClr val="tx1"/>
                </a:solidFill>
              </a:rPr>
              <a:t>/XSLT/</a:t>
            </a:r>
            <a:r>
              <a:rPr lang="en-US" dirty="0" err="1" smtClean="0">
                <a:solidFill>
                  <a:schemeClr val="tx1"/>
                </a:solidFill>
              </a:rPr>
              <a:t>Xquery</a:t>
            </a:r>
            <a:endParaRPr lang="en-US" dirty="0" smtClean="0">
              <a:solidFill>
                <a:schemeClr val="tx1"/>
              </a:solidFill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XML Databases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XML API’s</a:t>
            </a:r>
          </a:p>
          <a:p>
            <a:pPr lvl="1"/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Use JSON Representation for XML content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Load XML source content as JSON into </a:t>
            </a:r>
            <a:r>
              <a:rPr lang="en-US" dirty="0" err="1" smtClean="0">
                <a:solidFill>
                  <a:schemeClr val="tx1"/>
                </a:solidFill>
              </a:rPr>
              <a:t>Javascript</a:t>
            </a:r>
            <a:r>
              <a:rPr lang="en-US" dirty="0" smtClean="0">
                <a:solidFill>
                  <a:schemeClr val="tx1"/>
                </a:solidFill>
              </a:rPr>
              <a:t> (browser) client.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Portability across many clients (particularly mobile browsers).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Very Nice to Have</a:t>
            </a:r>
            <a:endParaRPr lang="en-US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0AD3E8C-B241-41A4-974B-0531FA4E37BE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Single Notation to document schema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Readable by both JSON and XML developers</a:t>
            </a:r>
            <a:br>
              <a:rPr lang="en-US" dirty="0" smtClean="0">
                <a:solidFill>
                  <a:schemeClr val="tx1"/>
                </a:solidFill>
              </a:rPr>
            </a:b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/>
              <a:t>“Real” schema(s) derived from a single source 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Or a single schema which works for both XML/JSON</a:t>
            </a:r>
          </a:p>
          <a:p>
            <a:pPr lvl="1"/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“Natural” representation of native types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Atomic types (</a:t>
            </a:r>
            <a:r>
              <a:rPr lang="en-US" dirty="0" err="1" smtClean="0">
                <a:solidFill>
                  <a:schemeClr val="tx1"/>
                </a:solidFill>
              </a:rPr>
              <a:t>int</a:t>
            </a:r>
            <a:r>
              <a:rPr lang="en-US" dirty="0" smtClean="0">
                <a:solidFill>
                  <a:schemeClr val="tx1"/>
                </a:solidFill>
              </a:rPr>
              <a:t>/string/double/number …)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Array types (JSON arrays)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Maps (JSON Objects)</a:t>
            </a:r>
          </a:p>
          <a:p>
            <a:pPr lvl="1"/>
            <a:endParaRPr lang="en-US" dirty="0" smtClean="0">
              <a:solidFill>
                <a:schemeClr val="tx1"/>
              </a:solidFill>
            </a:endParaRPr>
          </a:p>
          <a:p>
            <a:pPr lvl="1"/>
            <a:endParaRPr lang="en-US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/>
          <a:lstStyle/>
          <a:p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Willing to Sacrifice</a:t>
            </a:r>
            <a:endParaRPr lang="en-US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0AD3E8C-B241-41A4-974B-0531FA4E37BE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Exact byte-for-byte round-trip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Semantic equivalence only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Whitespace </a:t>
            </a:r>
            <a:br>
              <a:rPr lang="en-US" dirty="0" smtClean="0">
                <a:solidFill>
                  <a:schemeClr val="tx1"/>
                </a:solidFill>
              </a:rPr>
            </a:b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/>
              <a:t>Subset of XML &amp; JSON (hard to map)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Namespaces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Entities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Processing Instructions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Identifiers that don’t work for both XML &amp; JSON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Unnamed JSON objects ?</a:t>
            </a: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Atomic Types</a:t>
            </a:r>
            <a:endParaRPr lang="en-US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0AD3E8C-B241-41A4-974B-0531FA4E37BE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43942"/>
            <a:ext cx="184704" cy="369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27" tIns="45713" rIns="91427" bIns="45713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57201" y="1066804"/>
          <a:ext cx="8077199" cy="5508401"/>
        </p:xfrm>
        <a:graphic>
          <a:graphicData uri="http://schemas.openxmlformats.org/drawingml/2006/table">
            <a:tbl>
              <a:tblPr/>
              <a:tblGrid>
                <a:gridCol w="3049453"/>
                <a:gridCol w="2454433"/>
                <a:gridCol w="2573313"/>
              </a:tblGrid>
              <a:tr h="7010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JSON Type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3" marR="27803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6C0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JSON Sample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3" marR="27803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6C0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XML Sample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3" marR="27803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6C0A"/>
                    </a:solidFill>
                  </a:tcPr>
                </a:tc>
              </a:tr>
              <a:tr h="4632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Number</a:t>
                      </a:r>
                      <a:endParaRPr lang="en-US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3" marR="27803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1</a:t>
                      </a:r>
                      <a:endParaRPr lang="en-US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3" marR="27803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1</a:t>
                      </a:r>
                      <a:endParaRPr lang="en-US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3" marR="27803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46458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>
                        <a:solidFill>
                          <a:srgbClr val="000000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27803" marR="27803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-1</a:t>
                      </a:r>
                      <a:endParaRPr lang="en-US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3" marR="27803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-1</a:t>
                      </a:r>
                      <a:endParaRPr lang="en-US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3" marR="27803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35527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>
                        <a:solidFill>
                          <a:srgbClr val="000000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27803" marR="27803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1.5</a:t>
                      </a:r>
                      <a:endParaRPr lang="en-US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3" marR="27803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1.5</a:t>
                      </a:r>
                      <a:endParaRPr lang="en-US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3" marR="27803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35527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>
                        <a:solidFill>
                          <a:srgbClr val="000000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27803" marR="27803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-1.5</a:t>
                      </a:r>
                      <a:endParaRPr lang="en-US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3" marR="27803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-1.5</a:t>
                      </a:r>
                      <a:endParaRPr lang="en-US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3" marR="27803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35527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>
                        <a:solidFill>
                          <a:srgbClr val="000000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27803" marR="27803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>
                        <a:solidFill>
                          <a:srgbClr val="000000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27803" marR="27803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>
                        <a:solidFill>
                          <a:srgbClr val="000000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27803" marR="27803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3505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String</a:t>
                      </a:r>
                      <a:endParaRPr lang="en-US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3" marR="27803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“string”</a:t>
                      </a:r>
                      <a:endParaRPr lang="en-US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3" marR="27803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string</a:t>
                      </a:r>
                      <a:endParaRPr lang="en-US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3" marR="27803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35527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>
                        <a:solidFill>
                          <a:srgbClr val="000000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27803" marR="27803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>
                        <a:solidFill>
                          <a:srgbClr val="000000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27803" marR="27803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>
                        <a:solidFill>
                          <a:srgbClr val="000000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27803" marR="27803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140006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?? Date Time ??</a:t>
                      </a:r>
                      <a:endParaRPr lang="en-US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3" marR="27803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>
                        <a:solidFill>
                          <a:srgbClr val="000000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27803" marR="27803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1999-05-21</a:t>
                      </a:r>
                      <a:endParaRPr lang="en-US" sz="20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1999-05-21T13:30:00</a:t>
                      </a:r>
                      <a:endParaRPr lang="en-US" sz="20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…</a:t>
                      </a:r>
                      <a:endParaRPr lang="en-US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3" marR="27803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3505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Boolean</a:t>
                      </a:r>
                      <a:endParaRPr lang="en-US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3" marR="27803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true</a:t>
                      </a:r>
                      <a:endParaRPr lang="en-US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3" marR="27803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true</a:t>
                      </a:r>
                      <a:endParaRPr lang="en-US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3" marR="27803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35527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>
                        <a:solidFill>
                          <a:srgbClr val="000000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27803" marR="27803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false</a:t>
                      </a:r>
                      <a:endParaRPr lang="en-US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3" marR="27803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false</a:t>
                      </a:r>
                      <a:endParaRPr lang="en-US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03" marR="27803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</a:tbl>
          </a:graphicData>
        </a:graphic>
      </p:graphicFrame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213932"/>
            <a:ext cx="9144000" cy="369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7" tIns="45713" rIns="91427" bIns="45713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6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JSON to XML Structured Types</a:t>
            </a:r>
            <a:endParaRPr lang="en-US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0AD3E8C-B241-41A4-974B-0531FA4E37BE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0" y="838200"/>
          <a:ext cx="8839200" cy="5711535"/>
        </p:xfrm>
        <a:graphic>
          <a:graphicData uri="http://schemas.openxmlformats.org/drawingml/2006/table">
            <a:tbl>
              <a:tblPr/>
              <a:tblGrid>
                <a:gridCol w="1653196"/>
                <a:gridCol w="1642777"/>
                <a:gridCol w="1872712"/>
                <a:gridCol w="3670515"/>
              </a:tblGrid>
              <a:tr h="3048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JSON Type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828" marR="57828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6C0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Sample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828" marR="57828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6C0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XML Type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828" marR="57828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6C0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Sample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828" marR="57828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6C0A"/>
                    </a:solidFill>
                  </a:tcPr>
                </a:tc>
              </a:tr>
              <a:tr h="56083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Object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828" marR="57828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{}</a:t>
                      </a:r>
                      <a:endParaRPr lang="en-US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828" marR="57828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Empty Element?</a:t>
                      </a:r>
                      <a:endParaRPr lang="en-US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828" marR="57828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&lt;?/&gt; , &lt;empty/&gt;,</a:t>
                      </a:r>
                      <a:endParaRPr lang="en-US" sz="1600" b="1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?out of schema?</a:t>
                      </a:r>
                      <a:endParaRPr lang="en-US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828" marR="57828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5589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>
                        <a:solidFill>
                          <a:srgbClr val="000000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57828" marR="57828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{ members }</a:t>
                      </a:r>
                      <a:endParaRPr lang="en-US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828" marR="57828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Element ? </a:t>
                      </a:r>
                      <a:endParaRPr lang="en-US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828" marR="57828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&lt;?&gt;{members}&lt;/?&gt;</a:t>
                      </a:r>
                      <a:endParaRPr lang="en-US" sz="1600" b="1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&lt;_unnamed&gt;{members}&lt;/_unnamed&gt;</a:t>
                      </a:r>
                      <a:endParaRPr lang="en-US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828" marR="57828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57096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Member – Atomic value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828" marR="57828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“foo” : value</a:t>
                      </a:r>
                      <a:endParaRPr lang="en-US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828" marR="57828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Element</a:t>
                      </a:r>
                      <a:endParaRPr lang="en-US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828" marR="57828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&lt;foo&gt;value&lt;/foo&gt;</a:t>
                      </a:r>
                      <a:endParaRPr lang="en-US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828" marR="57828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2781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>
                        <a:solidFill>
                          <a:srgbClr val="000000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57828" marR="57828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“foo” : value</a:t>
                      </a:r>
                      <a:endParaRPr lang="en-US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828" marR="57828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Attribute</a:t>
                      </a:r>
                      <a:endParaRPr lang="en-US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828" marR="57828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&lt; …   foo=”value” &gt;</a:t>
                      </a:r>
                      <a:endParaRPr lang="en-US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828" marR="57828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82622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Member – Object Values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828" marR="57828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“foo” : { object } </a:t>
                      </a:r>
                      <a:endParaRPr lang="en-US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828" marR="57828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Element</a:t>
                      </a:r>
                      <a:endParaRPr lang="en-US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828" marR="57828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&lt;</a:t>
                      </a:r>
                      <a:r>
                        <a:rPr lang="en-US" sz="1600" b="1" dirty="0" err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foo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&gt;{object}&lt;/</a:t>
                      </a:r>
                      <a:r>
                        <a:rPr lang="en-US" sz="1600" b="1" dirty="0" err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foo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&gt;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828" marR="57828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57749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Array – Atomic values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828" marR="57828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[1 , 2 , 3 ]</a:t>
                      </a:r>
                      <a:endParaRPr lang="en-US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828" marR="57828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Tokenized Value</a:t>
                      </a:r>
                      <a:endParaRPr lang="en-US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828" marR="57828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1 2 3</a:t>
                      </a:r>
                      <a:endParaRPr lang="en-US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828" marR="57828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8382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rgbClr val="000000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57828" marR="57828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>
                        <a:solidFill>
                          <a:srgbClr val="000000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57828" marR="57828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Repeated Elements</a:t>
                      </a:r>
                      <a:endParaRPr lang="en-US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828" marR="57828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&lt;entry&gt;1&lt;/entry ??? &gt;</a:t>
                      </a:r>
                      <a:endParaRPr lang="en-US" sz="1600" b="1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&lt;entry&gt;2&lt;/entry&gt;</a:t>
                      </a:r>
                      <a:endParaRPr lang="en-US" sz="1600" b="1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&lt;entry&gt;3&lt;/entry&gt;</a:t>
                      </a:r>
                      <a:endParaRPr lang="en-US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828" marR="57828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114300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>
                        <a:solidFill>
                          <a:srgbClr val="000000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57828" marR="57828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rgbClr val="000000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57828" marR="57828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Wrapped repeated elements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828" marR="57828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&lt;array</a:t>
                      </a:r>
                      <a:r>
                        <a:rPr lang="en-US" sz="1600" b="1" dirty="0" smtClean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&gt;  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&lt;entry&gt;1&lt;/entry&gt;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  &lt;entry&gt;2&lt;/entry&gt;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   &lt;entry&gt;3&lt;/entry&gt;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&lt;/</a:t>
                      </a:r>
                      <a:r>
                        <a:rPr lang="en-US" sz="1600" b="1" dirty="0" smtClean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array&gt;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828" marR="57828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259</TotalTime>
  <Words>1310</Words>
  <Application>Microsoft Office PowerPoint</Application>
  <PresentationFormat>Letter Paper (8.5x11 in)</PresentationFormat>
  <Paragraphs>337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Origin</vt:lpstr>
      <vt:lpstr>XML  JSON  Lossless reversible transformation   Epocrates, Inc.</vt:lpstr>
      <vt:lpstr>The Problem</vt:lpstr>
      <vt:lpstr>The Solution (Easy!)</vt:lpstr>
      <vt:lpstr>Not So Easy :( :( :(</vt:lpstr>
      <vt:lpstr>Requirements</vt:lpstr>
      <vt:lpstr>Very Nice to Have</vt:lpstr>
      <vt:lpstr>Willing to Sacrifice</vt:lpstr>
      <vt:lpstr>Atomic Types</vt:lpstr>
      <vt:lpstr>JSON to XML Structured Types</vt:lpstr>
      <vt:lpstr>JSON to XML Array Types (1)</vt:lpstr>
      <vt:lpstr>JSON to XML Array Types (2)</vt:lpstr>
      <vt:lpstr>XML to JSON  - Structured Types (1)</vt:lpstr>
      <vt:lpstr>XML to JSON  - Structured Types (2)</vt:lpstr>
      <vt:lpstr>XML to JSON  - Structured Types (3)</vt:lpstr>
      <vt:lpstr>Goal #1 – A common type documentation</vt:lpstr>
      <vt:lpstr>Goal #2 – Lossless reversible translation</vt:lpstr>
      <vt:lpstr>Conclusion</vt:lpstr>
      <vt:lpstr>Discussion 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XML  JSON  Lossless reversible transformation</dc:title>
  <dc:creator>DLEE</dc:creator>
  <cp:lastModifiedBy>DLEE</cp:lastModifiedBy>
  <cp:revision>30</cp:revision>
  <dcterms:created xsi:type="dcterms:W3CDTF">2006-08-16T00:00:00Z</dcterms:created>
  <dcterms:modified xsi:type="dcterms:W3CDTF">2011-01-05T21:25:43Z</dcterms:modified>
</cp:coreProperties>
</file>