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letter"/>
  <p:notesSz cx="6881813" cy="9296400"/>
  <p:defaultTextStyle>
    <a:defPPr>
      <a:defRPr lang="en-US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2119" cy="464820"/>
          </a:xfrm>
          <a:prstGeom prst="rect">
            <a:avLst/>
          </a:prstGeom>
        </p:spPr>
        <p:txBody>
          <a:bodyPr vert="horz" lIns="92435" tIns="46218" rIns="92435" bIns="46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2"/>
            <a:ext cx="2982119" cy="464820"/>
          </a:xfrm>
          <a:prstGeom prst="rect">
            <a:avLst/>
          </a:prstGeom>
        </p:spPr>
        <p:txBody>
          <a:bodyPr vert="horz" lIns="92435" tIns="46218" rIns="92435" bIns="46218" rtlCol="0"/>
          <a:lstStyle>
            <a:lvl1pPr algn="r">
              <a:defRPr sz="1200"/>
            </a:lvl1pPr>
          </a:lstStyle>
          <a:p>
            <a:fld id="{097AFC1C-A08E-4C4E-8D10-94B4106D5940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2982119" cy="464820"/>
          </a:xfrm>
          <a:prstGeom prst="rect">
            <a:avLst/>
          </a:prstGeom>
        </p:spPr>
        <p:txBody>
          <a:bodyPr vert="horz" lIns="92435" tIns="46218" rIns="92435" bIns="46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9"/>
            <a:ext cx="2982119" cy="464820"/>
          </a:xfrm>
          <a:prstGeom prst="rect">
            <a:avLst/>
          </a:prstGeom>
        </p:spPr>
        <p:txBody>
          <a:bodyPr vert="horz" lIns="92435" tIns="46218" rIns="92435" bIns="46218" rtlCol="0" anchor="b"/>
          <a:lstStyle>
            <a:lvl1pPr algn="r">
              <a:defRPr sz="1200"/>
            </a:lvl1pPr>
          </a:lstStyle>
          <a:p>
            <a:fld id="{E02FDBD4-F6AE-4585-B3BE-2B3FA1A1F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2119" cy="464820"/>
          </a:xfrm>
          <a:prstGeom prst="rect">
            <a:avLst/>
          </a:prstGeom>
        </p:spPr>
        <p:txBody>
          <a:bodyPr vert="horz" lIns="92435" tIns="46218" rIns="92435" bIns="46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2"/>
            <a:ext cx="2982119" cy="464820"/>
          </a:xfrm>
          <a:prstGeom prst="rect">
            <a:avLst/>
          </a:prstGeom>
        </p:spPr>
        <p:txBody>
          <a:bodyPr vert="horz" lIns="92435" tIns="46218" rIns="92435" bIns="46218" rtlCol="0"/>
          <a:lstStyle>
            <a:lvl1pPr algn="r">
              <a:defRPr sz="1200"/>
            </a:lvl1pPr>
          </a:lstStyle>
          <a:p>
            <a:fld id="{A395A805-25E4-4249-9273-056B3406EAC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5" tIns="46218" rIns="92435" bIns="462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5" tIns="46218" rIns="92435" bIns="462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2982119" cy="464820"/>
          </a:xfrm>
          <a:prstGeom prst="rect">
            <a:avLst/>
          </a:prstGeom>
        </p:spPr>
        <p:txBody>
          <a:bodyPr vert="horz" lIns="92435" tIns="46218" rIns="92435" bIns="46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9"/>
            <a:ext cx="2982119" cy="464820"/>
          </a:xfrm>
          <a:prstGeom prst="rect">
            <a:avLst/>
          </a:prstGeom>
        </p:spPr>
        <p:txBody>
          <a:bodyPr vert="horz" lIns="92435" tIns="46218" rIns="92435" bIns="46218" rtlCol="0" anchor="b"/>
          <a:lstStyle>
            <a:lvl1pPr algn="r">
              <a:defRPr sz="1200"/>
            </a:lvl1pPr>
          </a:lstStyle>
          <a:p>
            <a:fld id="{071BACB4-D94B-4786-9A5A-9DBDCE3A2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96913"/>
            <a:ext cx="4649787" cy="3487737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1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1" y="5124451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135" indent="0" algn="ctr">
              <a:buNone/>
            </a:lvl2pPr>
            <a:lvl3pPr marL="914269" indent="0" algn="ctr">
              <a:buNone/>
            </a:lvl3pPr>
            <a:lvl4pPr marL="1371404" indent="0" algn="ctr">
              <a:buNone/>
            </a:lvl4pPr>
            <a:lvl5pPr marL="1828539" indent="0" algn="ctr">
              <a:buNone/>
            </a:lvl5pPr>
            <a:lvl6pPr marL="2285674" indent="0" algn="ctr">
              <a:buNone/>
            </a:lvl6pPr>
            <a:lvl7pPr marL="2742809" indent="0" algn="ctr">
              <a:buNone/>
            </a:lvl7pPr>
            <a:lvl8pPr marL="3199944" indent="0" algn="ctr">
              <a:buNone/>
            </a:lvl8pPr>
            <a:lvl9pPr marL="3657078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3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1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3" y="6467477"/>
            <a:ext cx="190849" cy="12031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1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1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27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1" y="1295400"/>
            <a:ext cx="4041775" cy="685800"/>
          </a:xfrm>
          <a:noFill/>
          <a:ln>
            <a:noFill/>
          </a:ln>
        </p:spPr>
        <p:txBody>
          <a:bodyPr lIns="91427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1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1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3" y="6467477"/>
            <a:ext cx="190849" cy="12031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3" y="6467477"/>
            <a:ext cx="190849" cy="12031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2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3" y="6467477"/>
            <a:ext cx="190849" cy="12031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7"/>
            <a:ext cx="8229600" cy="674688"/>
          </a:xfrm>
          <a:ln>
            <a:solidFill>
              <a:schemeClr val="accent1"/>
            </a:solidFill>
          </a:ln>
        </p:spPr>
        <p:txBody>
          <a:bodyPr lIns="274281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1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3" y="6467477"/>
            <a:ext cx="190849" cy="12031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27" tIns="45713" rIns="91427" bIns="45713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 lIns="91427" tIns="45713" rIns="91427" bIns="4571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 lIns="91427" tIns="45713" rIns="91427" bIns="45713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 lIns="91427" tIns="45713" rIns="91427" bIns="45713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 lIns="91427" tIns="45713" rIns="91427" bIns="45713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3" y="6467477"/>
            <a:ext cx="190849" cy="12031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281" indent="-274281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562" indent="-274281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842" indent="-228567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123" indent="-228567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04" indent="-228567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685" indent="-182854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539" indent="-182854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393" indent="-182854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247" indent="-182854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7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XML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 JSON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Lossless reversible transformation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Epocrates, Inc.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1708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219201" y="3733800"/>
            <a:ext cx="6858000" cy="1066800"/>
          </a:xfrm>
        </p:spPr>
        <p:txBody>
          <a:bodyPr>
            <a:noAutofit/>
          </a:bodyPr>
          <a:lstStyle/>
          <a:p>
            <a:r>
              <a:rPr lang="en-US" sz="2400" b="1" smtClean="0"/>
              <a:t>David </a:t>
            </a:r>
            <a:r>
              <a:rPr lang="en-US" sz="2400" b="1" dirty="0" smtClean="0"/>
              <a:t>A. </a:t>
            </a:r>
            <a:r>
              <a:rPr lang="en-US" sz="2400" b="1" dirty="0" smtClean="0"/>
              <a:t>Lee</a:t>
            </a:r>
            <a:endParaRPr lang="en-US" sz="2400" b="1" dirty="0"/>
          </a:p>
          <a:p>
            <a:r>
              <a:rPr lang="en-US" sz="2400" b="1" dirty="0" smtClean="0"/>
              <a:t>Senior Principle Software Engineer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Tom </a:t>
            </a:r>
            <a:r>
              <a:rPr lang="en-US" sz="2400" b="1" dirty="0" smtClean="0"/>
              <a:t>Angelopoulos</a:t>
            </a:r>
            <a:r>
              <a:rPr lang="en-US" sz="2400" b="1" dirty="0" smtClean="0"/>
              <a:t>, Staff Engineer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JSON to XML Array Types (1)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846328"/>
          <a:ext cx="8839201" cy="5117592"/>
        </p:xfrm>
        <a:graphic>
          <a:graphicData uri="http://schemas.openxmlformats.org/drawingml/2006/table">
            <a:tbl>
              <a:tblPr/>
              <a:tblGrid>
                <a:gridCol w="1325880"/>
                <a:gridCol w="2194663"/>
                <a:gridCol w="1872868"/>
                <a:gridCol w="3445790"/>
              </a:tblGrid>
              <a:tr h="701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JSON Type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Sample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XML Type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Sample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43281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Array of Objects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 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{ “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 : “bar” },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{ “spam” : “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bletch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”, 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“hello” : “world” },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2,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“text” 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]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Wrapped repeated elements with object wrappers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&lt;array&gt;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&lt;entry&gt;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&lt;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&gt;bar&lt;/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&lt;/entry&gt;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&lt; entry 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 &lt;spam&gt;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bletch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&lt;/spam&gt;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 &lt;hello&gt;world&lt;/hello&gt;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&lt;/entry&gt;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&lt;entry&gt;2&lt;/entry&gt;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&lt;entry&gt;text&lt;/entry&gt;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&lt;/array&gt;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  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JSON to XML Array Types (2)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1" y="1066802"/>
          <a:ext cx="8763001" cy="5708469"/>
        </p:xfrm>
        <a:graphic>
          <a:graphicData uri="http://schemas.openxmlformats.org/drawingml/2006/table">
            <a:tbl>
              <a:tblPr/>
              <a:tblGrid>
                <a:gridCol w="1314450"/>
                <a:gridCol w="2263775"/>
                <a:gridCol w="1626864"/>
                <a:gridCol w="3557912"/>
              </a:tblGrid>
              <a:tr h="701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JSON Type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Sample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XML Type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Sample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5007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Array of Objects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 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{ “</a:t>
                      </a: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 : “bar” },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{ “spam” : “</a:t>
                      </a: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bletch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”, 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“hello” : “world” },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2,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“text” 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]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“Smarter” entries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for specific elements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&lt;array&gt;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&lt;entry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=”bar”/&gt;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&lt; entry 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 &lt;spam&gt;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bletch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&lt;/spam&gt;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 &lt;hello value=”world”/&gt;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&lt;/entry&gt;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&lt;entry value=”2”/&gt;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&lt;entry&gt;text&lt;/entry&gt;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&lt;/array&gt;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XML to JSON  - Structured Types (1)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1" y="914401"/>
          <a:ext cx="8686800" cy="5717384"/>
        </p:xfrm>
        <a:graphic>
          <a:graphicData uri="http://schemas.openxmlformats.org/drawingml/2006/table">
            <a:tbl>
              <a:tblPr/>
              <a:tblGrid>
                <a:gridCol w="2235200"/>
                <a:gridCol w="2353128"/>
                <a:gridCol w="1879600"/>
                <a:gridCol w="2218872"/>
              </a:tblGrid>
              <a:tr h="701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XML Type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Sample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JSON Type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Sample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Empty Element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&lt;foo/&gt;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“foo” : {}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114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“foo”: “”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“foo”: null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28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Element with atomic types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&gt;text&lt;/bar&gt;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“foo”: “bar”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259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&lt;foo&gt;123&lt;/bar&gt;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“foo”:123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38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Element with Attributes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a=”b”/&gt;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Object Member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“foo” : { “a”:”b” }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7433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Attributes object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 : {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“attributes” : {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   “a” : “b”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}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XML to JSON  - Structured Types (2)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1" y="737844"/>
          <a:ext cx="8686800" cy="5906854"/>
        </p:xfrm>
        <a:graphic>
          <a:graphicData uri="http://schemas.openxmlformats.org/drawingml/2006/table">
            <a:tbl>
              <a:tblPr/>
              <a:tblGrid>
                <a:gridCol w="1905000"/>
                <a:gridCol w="2683328"/>
                <a:gridCol w="1879600"/>
                <a:gridCol w="2218872"/>
              </a:tblGrid>
              <a:tr h="328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XML Type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Sample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JSON Type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Sample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Element with Children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&lt;foo&gt;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&lt;bar&gt;123&lt;/bar&gt;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&lt;spam&gt;hi&lt;/spam&gt;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&lt;/foo&gt;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Object Member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“foo” : {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“bar” : 123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“spam” : “hi”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8536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Element with repeated children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&lt;bar&gt;123&lt;/bar&gt;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&lt;bar&gt;hi&lt;/bar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 &lt;/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Array Member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“foo” : {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“bar” : [ 123 , “hi” ]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Child Objects Array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 : [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{ “bar” : 123 },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{ “bar” : “hi”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}]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5236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Element with mixed repeated children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&lt;bar&gt;123&lt;/bar&gt;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&lt;bar&gt;hi&lt;/bar&gt;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&lt;spam&gt;there&lt;/spam&gt;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&lt;bar&gt;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&lt;/bar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 &lt;/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Child Objects Array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 : [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{ “bar” : 123 },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{ “bar” : “hi” },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{  “spam” : “there” },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{  “bar” : “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 ]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194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Element with mixed content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&gt;Hi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&lt;B&gt;there&lt;/B&gt;World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&lt;/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Child mixed object array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 : [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“hi”,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{ “B” : “there” },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“World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 ] 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XML to JSON  - Structured Types (3)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1" y="914404"/>
          <a:ext cx="8915399" cy="5831836"/>
        </p:xfrm>
        <a:graphic>
          <a:graphicData uri="http://schemas.openxmlformats.org/drawingml/2006/table">
            <a:tbl>
              <a:tblPr/>
              <a:tblGrid>
                <a:gridCol w="1560195"/>
                <a:gridCol w="2193657"/>
                <a:gridCol w="2338337"/>
                <a:gridCol w="2823210"/>
              </a:tblGrid>
              <a:tr h="6259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XML Type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Sample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JSON Type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Sample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898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Element with Attributes and children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a=”b”&gt;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&lt;bar&gt;hi&lt;/bar&gt;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&lt;/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Object Member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 : {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“a” : “b”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“bar” : “hi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 }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0682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a=”b” b=”c”&gt;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&lt;a&gt;Another&lt;/a&gt;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&lt;bar&gt;hi&lt;/bar&gt;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&lt;bar&gt;there&lt;/bar&gt;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&lt;/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Object children for elements and attributes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Attributes can be an object, children must be an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array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 : {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“_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attributes” :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{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“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a” : “b”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,  “b” : “c” },     “_children” : [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{  “a” : “Another”} ,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{ “bar” : “hi” },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{ “bar” : “there”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   ]}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0512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Anonymous arrays for attributes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and elements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 : [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{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 “a” : “b”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, 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“b” : “c” ,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},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  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{  “a” :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“Another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”} ,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{ “bar” : “hi” },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{ “bar” : “there”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  ] ]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Goal #1 – A common type documentation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Use a single Type Description (schema) for describing JSON and XML documents.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Human Readable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Machine Readable (stretch goal)</a:t>
            </a:r>
          </a:p>
          <a:p>
            <a:pPr lvl="1"/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Could XML Schema (some variant) Work ?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XSD ? </a:t>
            </a:r>
            <a:r>
              <a:rPr lang="en-US" b="1" dirty="0" err="1" smtClean="0">
                <a:solidFill>
                  <a:schemeClr val="accent1"/>
                </a:solidFill>
              </a:rPr>
              <a:t>RelaxNG</a:t>
            </a:r>
            <a:r>
              <a:rPr lang="en-US" b="1" dirty="0" smtClean="0">
                <a:solidFill>
                  <a:schemeClr val="accent1"/>
                </a:solidFill>
              </a:rPr>
              <a:t> ?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JSON Schema ? 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pPr marL="457135" indent="-457135" algn="ctr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?? !! Discussion !! ??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Goal #2 – Lossless reversible translation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1"/>
            <a:ext cx="8305800" cy="1295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If we have a universal schema then we should be able to implement a lossless reversible translation on a per document type basis.</a:t>
            </a:r>
          </a:p>
          <a:p>
            <a:pPr lvl="1"/>
            <a:endParaRPr lang="en-US" b="1" dirty="0" smtClean="0">
              <a:solidFill>
                <a:schemeClr val="accent1"/>
              </a:solidFill>
            </a:endParaRPr>
          </a:p>
        </p:txBody>
      </p:sp>
      <p:sp>
        <p:nvSpPr>
          <p:cNvPr id="6" name="Flowchart: Multidocument 5"/>
          <p:cNvSpPr/>
          <p:nvPr/>
        </p:nvSpPr>
        <p:spPr bwMode="auto">
          <a:xfrm>
            <a:off x="685800" y="2590800"/>
            <a:ext cx="1143000" cy="1143000"/>
          </a:xfrm>
          <a:prstGeom prst="flowChartMulti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dirty="0" smtClean="0">
                <a:latin typeface="Verdana" pitchFamily="1" charset="0"/>
              </a:rPr>
              <a:t>XML</a:t>
            </a:r>
          </a:p>
        </p:txBody>
      </p:sp>
      <p:sp>
        <p:nvSpPr>
          <p:cNvPr id="8" name="Flowchart: Multidocument 7"/>
          <p:cNvSpPr/>
          <p:nvPr/>
        </p:nvSpPr>
        <p:spPr bwMode="auto">
          <a:xfrm>
            <a:off x="6629400" y="2590800"/>
            <a:ext cx="1143000" cy="1143000"/>
          </a:xfrm>
          <a:prstGeom prst="flowChartMulti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latin typeface="Verdana" pitchFamily="1" charset="0"/>
              </a:rPr>
              <a:t>JSON</a:t>
            </a:r>
          </a:p>
        </p:txBody>
      </p:sp>
      <p:sp>
        <p:nvSpPr>
          <p:cNvPr id="9" name="Left-Right Arrow 8"/>
          <p:cNvSpPr/>
          <p:nvPr/>
        </p:nvSpPr>
        <p:spPr bwMode="auto">
          <a:xfrm>
            <a:off x="1905000" y="2743200"/>
            <a:ext cx="1216152" cy="484632"/>
          </a:xfrm>
          <a:prstGeom prst="left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latin typeface="Verdana" pitchFamily="1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2895600" y="4343400"/>
            <a:ext cx="2362200" cy="1828800"/>
          </a:xfrm>
          <a:prstGeom prst="cloud">
            <a:avLst/>
          </a:prstGeom>
          <a:gradFill>
            <a:gsLst>
              <a:gs pos="0">
                <a:srgbClr val="5E9EFF">
                  <a:alpha val="22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dirty="0" smtClean="0">
                <a:latin typeface="Verdana" pitchFamily="1" charset="0"/>
              </a:rPr>
              <a:t>Magic Guiding Hand</a:t>
            </a:r>
          </a:p>
        </p:txBody>
      </p:sp>
      <p:sp>
        <p:nvSpPr>
          <p:cNvPr id="11" name="Diamond 10"/>
          <p:cNvSpPr/>
          <p:nvPr/>
        </p:nvSpPr>
        <p:spPr bwMode="auto">
          <a:xfrm>
            <a:off x="3810000" y="2438400"/>
            <a:ext cx="914400" cy="914400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latin typeface="Verdana" pitchFamily="1" charset="0"/>
              </a:rPr>
              <a:t>A</a:t>
            </a:r>
          </a:p>
        </p:txBody>
      </p:sp>
      <p:sp>
        <p:nvSpPr>
          <p:cNvPr id="12" name="Regular Pentagon 11"/>
          <p:cNvSpPr/>
          <p:nvPr/>
        </p:nvSpPr>
        <p:spPr bwMode="auto">
          <a:xfrm>
            <a:off x="4191000" y="3200400"/>
            <a:ext cx="960120" cy="914400"/>
          </a:xfrm>
          <a:prstGeom prst="pentagon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latin typeface="Verdana" pitchFamily="1" charset="0"/>
              </a:rPr>
              <a:t>B</a:t>
            </a:r>
          </a:p>
        </p:txBody>
      </p:sp>
      <p:sp>
        <p:nvSpPr>
          <p:cNvPr id="13" name="Trapezoid 12"/>
          <p:cNvSpPr/>
          <p:nvPr/>
        </p:nvSpPr>
        <p:spPr bwMode="auto">
          <a:xfrm>
            <a:off x="3048000" y="3200400"/>
            <a:ext cx="914400" cy="609600"/>
          </a:xfrm>
          <a:prstGeom prst="trapezoid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latin typeface="Verdana" pitchFamily="1" charset="0"/>
              </a:rPr>
              <a:t>C</a:t>
            </a:r>
          </a:p>
        </p:txBody>
      </p:sp>
      <p:sp>
        <p:nvSpPr>
          <p:cNvPr id="14" name="Left-Right Arrow 13"/>
          <p:cNvSpPr/>
          <p:nvPr/>
        </p:nvSpPr>
        <p:spPr bwMode="auto">
          <a:xfrm>
            <a:off x="5105400" y="2895600"/>
            <a:ext cx="1216152" cy="484632"/>
          </a:xfrm>
          <a:prstGeom prst="left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latin typeface="Verdana" pitchFamily="1" charset="0"/>
            </a:endParaRPr>
          </a:p>
        </p:txBody>
      </p:sp>
      <p:sp>
        <p:nvSpPr>
          <p:cNvPr id="16" name="Notched Right Arrow 15"/>
          <p:cNvSpPr/>
          <p:nvPr/>
        </p:nvSpPr>
        <p:spPr bwMode="auto">
          <a:xfrm rot="16200000">
            <a:off x="3709416" y="3910585"/>
            <a:ext cx="685800" cy="484632"/>
          </a:xfrm>
          <a:prstGeom prst="notchedRightArrow">
            <a:avLst/>
          </a:prstGeom>
          <a:gradFill>
            <a:gsLst>
              <a:gs pos="0">
                <a:srgbClr val="FFEFD1">
                  <a:alpha val="3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latin typeface="Verdana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Conclusion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With a lossless reversible translation what do we achieve ?</a:t>
            </a:r>
          </a:p>
          <a:p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400" b="1" dirty="0" smtClean="0">
                <a:solidFill>
                  <a:schemeClr val="accent1"/>
                </a:solidFill>
              </a:rPr>
              <a:t>Data transparency between XML &amp; JSON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JSON processing with XML Tools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Serve and consume XML and JSON as equivalent “equal brothers”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Client programmers and server programmers can each use their format and tools of choice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End of the “JSON </a:t>
            </a:r>
            <a:r>
              <a:rPr lang="en-US" sz="2400" b="1" dirty="0" err="1" smtClean="0">
                <a:solidFill>
                  <a:schemeClr val="accent1"/>
                </a:solidFill>
              </a:rPr>
              <a:t>vs</a:t>
            </a:r>
            <a:r>
              <a:rPr lang="en-US" sz="2400" b="1" dirty="0" smtClean="0">
                <a:solidFill>
                  <a:schemeClr val="accent1"/>
                </a:solidFill>
              </a:rPr>
              <a:t> XML” war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Discussion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Can this be done at all ?</a:t>
            </a:r>
          </a:p>
          <a:p>
            <a:pPr lvl="1">
              <a:buNone/>
            </a:pPr>
            <a:r>
              <a:rPr lang="en-US" sz="2200" b="1" dirty="0" smtClean="0">
                <a:solidFill>
                  <a:schemeClr val="accent1"/>
                </a:solidFill>
              </a:rPr>
              <a:t>With what compromises ?</a:t>
            </a:r>
          </a:p>
          <a:p>
            <a:pPr lvl="1">
              <a:buNone/>
            </a:pPr>
            <a:r>
              <a:rPr lang="en-US" sz="2200" b="1" dirty="0" smtClean="0">
                <a:solidFill>
                  <a:schemeClr val="accent1"/>
                </a:solidFill>
              </a:rPr>
              <a:t>What subset of JSON and XML supported ?</a:t>
            </a:r>
            <a:br>
              <a:rPr lang="en-US" sz="2200" b="1" dirty="0" smtClean="0">
                <a:solidFill>
                  <a:schemeClr val="accent1"/>
                </a:solidFill>
              </a:rPr>
            </a:br>
            <a:endParaRPr lang="en-US" sz="2200" b="1" dirty="0" smtClean="0">
              <a:solidFill>
                <a:schemeClr val="accent1"/>
              </a:solidFill>
            </a:endParaRPr>
          </a:p>
          <a:p>
            <a:r>
              <a:rPr lang="en-US" sz="2400" b="1" dirty="0" smtClean="0">
                <a:solidFill>
                  <a:schemeClr val="accent1"/>
                </a:solidFill>
              </a:rPr>
              <a:t>Using Existing technologies ?</a:t>
            </a:r>
          </a:p>
          <a:p>
            <a:pPr lvl="1"/>
            <a:r>
              <a:rPr lang="en-US" sz="2200" b="1" dirty="0" smtClean="0">
                <a:solidFill>
                  <a:schemeClr val="accent1"/>
                </a:solidFill>
              </a:rPr>
              <a:t>Or write from scratch ?</a:t>
            </a:r>
            <a:br>
              <a:rPr lang="en-US" sz="2200" b="1" dirty="0" smtClean="0">
                <a:solidFill>
                  <a:schemeClr val="accent1"/>
                </a:solidFill>
              </a:rPr>
            </a:br>
            <a:endParaRPr lang="en-US" sz="2200" b="1" dirty="0" smtClean="0">
              <a:solidFill>
                <a:schemeClr val="accent1"/>
              </a:solidFill>
            </a:endParaRPr>
          </a:p>
          <a:p>
            <a:r>
              <a:rPr lang="en-US" sz="2400" b="1" dirty="0" smtClean="0">
                <a:solidFill>
                  <a:schemeClr val="accent1"/>
                </a:solidFill>
              </a:rPr>
              <a:t>Generally useful or niche case ?</a:t>
            </a:r>
          </a:p>
          <a:p>
            <a:pPr lvl="1"/>
            <a:endParaRPr lang="en-US" sz="2200" b="1" dirty="0" smtClean="0">
              <a:solidFill>
                <a:schemeClr val="accent1"/>
              </a:solidFill>
            </a:endParaRPr>
          </a:p>
          <a:p>
            <a:pPr lvl="1" algn="ctr">
              <a:buNone/>
            </a:pPr>
            <a:endParaRPr lang="en-US" sz="22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??? !! Discussion !! ???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Problem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26" name="tower"/>
          <p:cNvSpPr>
            <a:spLocks noEditPoints="1" noChangeArrowheads="1"/>
          </p:cNvSpPr>
          <p:nvPr/>
        </p:nvSpPr>
        <p:spPr bwMode="auto">
          <a:xfrm>
            <a:off x="4038603" y="2743204"/>
            <a:ext cx="681037" cy="12858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Service</a:t>
            </a:r>
            <a:endParaRPr lang="en-US" sz="1000" dirty="0"/>
          </a:p>
        </p:txBody>
      </p:sp>
      <p:sp>
        <p:nvSpPr>
          <p:cNvPr id="10" name="Flowchart: Multidocument 9"/>
          <p:cNvSpPr/>
          <p:nvPr/>
        </p:nvSpPr>
        <p:spPr bwMode="auto">
          <a:xfrm>
            <a:off x="762000" y="2743200"/>
            <a:ext cx="1905000" cy="1447800"/>
          </a:xfrm>
          <a:prstGeom prst="flowChartMulti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latin typeface="Verdana" pitchFamily="1" charset="0"/>
              </a:rPr>
              <a:t>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(XML?)</a:t>
            </a:r>
            <a:endParaRPr lang="en-US" dirty="0" smtClean="0">
              <a:latin typeface="Verdana" pitchFamily="1" charset="0"/>
            </a:endParaRPr>
          </a:p>
        </p:txBody>
      </p:sp>
      <p:sp>
        <p:nvSpPr>
          <p:cNvPr id="11" name="Flowchart: Multidocument 10"/>
          <p:cNvSpPr/>
          <p:nvPr/>
        </p:nvSpPr>
        <p:spPr bwMode="auto">
          <a:xfrm>
            <a:off x="6553200" y="1600201"/>
            <a:ext cx="1905000" cy="1447800"/>
          </a:xfrm>
          <a:prstGeom prst="flowChartMulti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latin typeface="Verdana" pitchFamily="1" charset="0"/>
              </a:rPr>
              <a:t>XML</a:t>
            </a:r>
            <a:br>
              <a:rPr lang="en-US" dirty="0" smtClean="0">
                <a:latin typeface="Verdana" pitchFamily="1" charset="0"/>
              </a:rPr>
            </a:br>
            <a:r>
              <a:rPr lang="en-US" dirty="0" smtClean="0">
                <a:latin typeface="Verdana" pitchFamily="1" charset="0"/>
              </a:rPr>
              <a:t>(client)</a:t>
            </a:r>
          </a:p>
        </p:txBody>
      </p:sp>
      <p:sp>
        <p:nvSpPr>
          <p:cNvPr id="12" name="Flowchart: Multidocument 11"/>
          <p:cNvSpPr/>
          <p:nvPr/>
        </p:nvSpPr>
        <p:spPr bwMode="auto">
          <a:xfrm>
            <a:off x="6629400" y="3810000"/>
            <a:ext cx="1905000" cy="1447800"/>
          </a:xfrm>
          <a:prstGeom prst="flowChartMulti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latin typeface="Verdana" pitchFamily="1" charset="0"/>
              </a:rPr>
              <a:t>JSON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/>
              <a:t>(client)</a:t>
            </a:r>
            <a:endParaRPr lang="en-US" dirty="0" smtClean="0">
              <a:latin typeface="Verdana" pitchFamily="1" charset="0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 rot="20129748">
            <a:off x="4953001" y="2667001"/>
            <a:ext cx="1216152" cy="484632"/>
          </a:xfrm>
          <a:prstGeom prst="left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latin typeface="Verdana" pitchFamily="1" charset="0"/>
            </a:endParaRPr>
          </a:p>
        </p:txBody>
      </p:sp>
      <p:sp>
        <p:nvSpPr>
          <p:cNvPr id="17" name="Left-Right Arrow 16"/>
          <p:cNvSpPr/>
          <p:nvPr/>
        </p:nvSpPr>
        <p:spPr bwMode="auto">
          <a:xfrm>
            <a:off x="2743200" y="3124201"/>
            <a:ext cx="1216152" cy="484632"/>
          </a:xfrm>
          <a:prstGeom prst="left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latin typeface="Verdana" pitchFamily="1" charset="0"/>
            </a:endParaRPr>
          </a:p>
        </p:txBody>
      </p:sp>
      <p:sp>
        <p:nvSpPr>
          <p:cNvPr id="18" name="Left-Right Arrow 17"/>
          <p:cNvSpPr/>
          <p:nvPr/>
        </p:nvSpPr>
        <p:spPr bwMode="auto">
          <a:xfrm rot="1396201">
            <a:off x="4999264" y="3725718"/>
            <a:ext cx="1216152" cy="484632"/>
          </a:xfrm>
          <a:prstGeom prst="left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latin typeface="Verdana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Solution (Easy!)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Flowchart: Multidocument 10"/>
          <p:cNvSpPr/>
          <p:nvPr/>
        </p:nvSpPr>
        <p:spPr bwMode="auto">
          <a:xfrm>
            <a:off x="1219200" y="2667000"/>
            <a:ext cx="1905000" cy="1447800"/>
          </a:xfrm>
          <a:prstGeom prst="flowChartMulti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latin typeface="Verdana" pitchFamily="1" charset="0"/>
              </a:rPr>
              <a:t>XML</a:t>
            </a:r>
            <a:endParaRPr lang="en-US" b="1" dirty="0" smtClean="0">
              <a:latin typeface="Verdana" pitchFamily="1" charset="0"/>
            </a:endParaRPr>
          </a:p>
        </p:txBody>
      </p:sp>
      <p:sp>
        <p:nvSpPr>
          <p:cNvPr id="12" name="Flowchart: Multidocument 11"/>
          <p:cNvSpPr/>
          <p:nvPr/>
        </p:nvSpPr>
        <p:spPr bwMode="auto">
          <a:xfrm>
            <a:off x="5410200" y="2667000"/>
            <a:ext cx="1905000" cy="1447800"/>
          </a:xfrm>
          <a:prstGeom prst="flowChartMulti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latin typeface="Verdana" pitchFamily="1" charset="0"/>
              </a:rPr>
              <a:t>JSON</a:t>
            </a:r>
            <a:endParaRPr lang="en-US" b="1" dirty="0" smtClean="0">
              <a:latin typeface="Verdana" pitchFamily="1" charset="0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3200401" y="2819400"/>
            <a:ext cx="2057400" cy="1066800"/>
          </a:xfrm>
          <a:prstGeom prst="left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rgbClr val="5F79B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latin typeface="Verdana" pitchFamily="1" charset="0"/>
              </a:rPr>
              <a:t>Reversible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Translation</a:t>
            </a:r>
            <a:endParaRPr lang="en-US" dirty="0" smtClean="0">
              <a:latin typeface="Verdana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Not So Easy :( :( :(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Many mappings of JSON to/from XML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Like “Standards” There are so many !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Many XML entities not easily translated to JSON</a:t>
            </a:r>
          </a:p>
          <a:p>
            <a:r>
              <a:rPr lang="en-US" sz="2400" dirty="0" smtClean="0"/>
              <a:t>Few reversible mappings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Mapping is usually “One Way” 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or</a:t>
            </a:r>
          </a:p>
          <a:p>
            <a:r>
              <a:rPr lang="en-US" sz="2400" dirty="0" smtClean="0"/>
              <a:t>“Centric” to one side or another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Clean JSON -&gt; Ugly XML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Clean XML   -&gt; Ugly JSON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200" dirty="0" smtClean="0"/>
              <a:t>No ‘schema’ type language that can describe data in both formats</a:t>
            </a:r>
          </a:p>
          <a:p>
            <a:r>
              <a:rPr lang="en-US" sz="2200" dirty="0" smtClean="0"/>
              <a:t>Mature transformation technology in XML only.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Requirements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Reversible Translation To/From XML/JSON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Round-Trip translation produces equal documents.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XML and JSON both “Equal Siblings”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Markup in “Natural Format” for both XML and JSON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Use XML tools/technology for JSON Content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XPath</a:t>
            </a:r>
            <a:r>
              <a:rPr lang="en-US" dirty="0" smtClean="0">
                <a:solidFill>
                  <a:schemeClr val="tx1"/>
                </a:solidFill>
              </a:rPr>
              <a:t>/XSLT/</a:t>
            </a:r>
            <a:r>
              <a:rPr lang="en-US" dirty="0" err="1" smtClean="0">
                <a:solidFill>
                  <a:schemeClr val="tx1"/>
                </a:solidFill>
              </a:rPr>
              <a:t>Xquery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XML Databases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XML API’s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Use JSON Representation for XML content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Load XML source content as JSON into </a:t>
            </a:r>
            <a:r>
              <a:rPr lang="en-US" dirty="0" err="1" smtClean="0">
                <a:solidFill>
                  <a:schemeClr val="tx1"/>
                </a:solidFill>
              </a:rPr>
              <a:t>Javascript</a:t>
            </a:r>
            <a:r>
              <a:rPr lang="en-US" dirty="0" smtClean="0">
                <a:solidFill>
                  <a:schemeClr val="tx1"/>
                </a:solidFill>
              </a:rPr>
              <a:t> (browser) client.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Portability across many clients (particularly mobile browsers).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Very Nice to Have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Notation to document schema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Readable by both JSON and XML developers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“Real” schema(s) derived from a single source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Or a single schema which works for both XML/JSON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“Natural” representation of native types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Atomic types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/string/double/number …)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Array types (JSON arrays)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Maps (JSON Objects)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Willing to Sacrifice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Exact byte-for-byte round-trip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Semantic equivalence only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Whitespace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Subset of XML &amp; JSON (hard to map)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Namespaces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Entities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Processing Instructions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Identifiers that don’t work for both XML &amp; JSON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Unnamed JSON objects ?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Atomic Types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42"/>
            <a:ext cx="184704" cy="36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27" tIns="45713" rIns="91427" bIns="4571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1" y="1066804"/>
          <a:ext cx="8077199" cy="5508401"/>
        </p:xfrm>
        <a:graphic>
          <a:graphicData uri="http://schemas.openxmlformats.org/drawingml/2006/table">
            <a:tbl>
              <a:tblPr/>
              <a:tblGrid>
                <a:gridCol w="3049453"/>
                <a:gridCol w="2454433"/>
                <a:gridCol w="2573313"/>
              </a:tblGrid>
              <a:tr h="701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JSON Type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JSON Sample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XML Sample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463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Number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64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-1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-1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55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55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-1.5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-1.5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55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String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“string”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string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55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400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?? Date Time ??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1999-05-21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1999-05-21T13:30:00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Boolean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true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true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55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false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false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3" marR="2780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13932"/>
            <a:ext cx="9144000" cy="36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JSON to XML Structured Types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D3E8C-B241-41A4-974B-0531FA4E37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838200"/>
          <a:ext cx="8839200" cy="5711535"/>
        </p:xfrm>
        <a:graphic>
          <a:graphicData uri="http://schemas.openxmlformats.org/drawingml/2006/table">
            <a:tbl>
              <a:tblPr/>
              <a:tblGrid>
                <a:gridCol w="1653196"/>
                <a:gridCol w="1642777"/>
                <a:gridCol w="1872712"/>
                <a:gridCol w="3670515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JSON Type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Sample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XML Type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Sample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Object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{}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Empty Element?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&lt;?/&gt; , &lt;empty/&gt;,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?out of schema?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589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{ members }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Element ? 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&lt;?&gt;{members}&lt;/?&gt;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&lt;_unnamed&gt;{members}&lt;/_unnamed&gt;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709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Member – Atomic value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“foo” : value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Element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&lt;foo&gt;value&lt;/foo&gt;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7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“foo” : value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Attribute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 …   foo=”value” &gt;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826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Member – Object Values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“foo” : { object } 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Element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&gt;{object}&lt;/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774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Array – Atomic values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[1 , 2 , 3 ]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Tokenized Value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1 2 3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Repeated Elements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&lt;entry&gt;1&lt;/entry ??? &gt;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&lt;entry&gt;2&lt;/entry&gt;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&lt;entry&gt;3&lt;/entry&gt;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1430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Wrapped repeated elements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&lt;array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&gt; 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&lt;entry&gt;1&lt;/entry&gt;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&lt;entry&gt;2&lt;/entry&gt;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&lt;entry&gt;3&lt;/entry&gt;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&lt;/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array&gt;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1310</Words>
  <Application>Microsoft Office PowerPoint</Application>
  <PresentationFormat>Letter Paper (8.5x11 in)</PresentationFormat>
  <Paragraphs>337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XML  JSON  Lossless reversible transformation   Epocrates, Inc.</vt:lpstr>
      <vt:lpstr>The Problem</vt:lpstr>
      <vt:lpstr>The Solution (Easy!)</vt:lpstr>
      <vt:lpstr>Not So Easy :( :( :(</vt:lpstr>
      <vt:lpstr>Requirements</vt:lpstr>
      <vt:lpstr>Very Nice to Have</vt:lpstr>
      <vt:lpstr>Willing to Sacrifice</vt:lpstr>
      <vt:lpstr>Atomic Types</vt:lpstr>
      <vt:lpstr>JSON to XML Structured Types</vt:lpstr>
      <vt:lpstr>JSON to XML Array Types (1)</vt:lpstr>
      <vt:lpstr>JSON to XML Array Types (2)</vt:lpstr>
      <vt:lpstr>XML to JSON  - Structured Types (1)</vt:lpstr>
      <vt:lpstr>XML to JSON  - Structured Types (2)</vt:lpstr>
      <vt:lpstr>XML to JSON  - Structured Types (3)</vt:lpstr>
      <vt:lpstr>Goal #1 – A common type documentation</vt:lpstr>
      <vt:lpstr>Goal #2 – Lossless reversible translation</vt:lpstr>
      <vt:lpstr>Conclusion</vt:lpstr>
      <vt:lpstr>Discussion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 JSON  Lossless reversible transformation</dc:title>
  <dc:creator>DLEE</dc:creator>
  <cp:lastModifiedBy>DLEE</cp:lastModifiedBy>
  <cp:revision>30</cp:revision>
  <dcterms:created xsi:type="dcterms:W3CDTF">2006-08-16T00:00:00Z</dcterms:created>
  <dcterms:modified xsi:type="dcterms:W3CDTF">2011-01-05T21:25:43Z</dcterms:modified>
</cp:coreProperties>
</file>