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85" r:id="rId4"/>
    <p:sldId id="258" r:id="rId5"/>
    <p:sldId id="259" r:id="rId6"/>
    <p:sldId id="276" r:id="rId7"/>
    <p:sldId id="261" r:id="rId8"/>
    <p:sldId id="272" r:id="rId9"/>
    <p:sldId id="275" r:id="rId10"/>
    <p:sldId id="274" r:id="rId11"/>
    <p:sldId id="273" r:id="rId12"/>
    <p:sldId id="262" r:id="rId13"/>
    <p:sldId id="264" r:id="rId14"/>
    <p:sldId id="263" r:id="rId15"/>
    <p:sldId id="265" r:id="rId16"/>
    <p:sldId id="266" r:id="rId17"/>
    <p:sldId id="267" r:id="rId18"/>
    <p:sldId id="271" r:id="rId19"/>
    <p:sldId id="270" r:id="rId20"/>
    <p:sldId id="268" r:id="rId21"/>
    <p:sldId id="269" r:id="rId22"/>
    <p:sldId id="277" r:id="rId23"/>
    <p:sldId id="278" r:id="rId24"/>
    <p:sldId id="279" r:id="rId25"/>
    <p:sldId id="284" r:id="rId26"/>
    <p:sldId id="280" r:id="rId27"/>
    <p:sldId id="281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4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88FD-F787-4330-8880-B48A253ACB8F}" type="datetimeFigureOut">
              <a:rPr lang="en-US" smtClean="0"/>
              <a:pPr/>
              <a:t>8/2/2008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45FEF-8158-4BFA-9180-B781F2561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CD8F2-1BF1-4D29-8B7E-3CB39C6EC7CA}" type="datetimeFigureOut">
              <a:rPr lang="en-US" smtClean="0"/>
              <a:pPr/>
              <a:t>8/2/2008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DA148-49BD-4ADE-A005-8CBC3D1E3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DA148-49BD-4ADE-A005-8CBC3D1E38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DA148-49BD-4ADE-A005-8CBC3D1E38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DA148-49BD-4ADE-A005-8CBC3D1E388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35C79-AA78-4C27-B7BB-A860BF3587CF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06F1-F367-4AD0-A042-139256ED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9A19B-26F5-44D6-8931-C472D7075AA1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1C209-F64C-4009-8F67-586AAB282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65F5-B890-4BFE-8381-68C62425A027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D2DD6-F04E-4BA6-9CEA-D08D41C19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FAA2F-3A8B-4C98-A28B-77F6A8B581E4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B0A4-C657-459B-B1B3-6CDCC5915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75311-FC9D-41CC-A40B-A6B7786F3DC3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81A6A-B9DE-4D86-A025-6C0B8DD81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4BE75-DF88-458C-8A47-AF95B36BECD0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8058B-D4A3-4222-AF39-CBF4015D2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C738B-7165-43A4-8BBE-902E514758BF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56A6-50AE-4693-8948-B719C6080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473D0-53FB-4F9A-8FBA-24D0EDC58246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39334-1729-4F63-B6F8-8EEF0783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EE63-6939-48A7-A755-5BDAF690E3EF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9F1EA-9FEE-486D-84C4-CDD67E4E4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36D76-7915-4465-9EBC-E6ACDC647D11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1C3BC-23E1-4144-830E-1BD33A8A3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5A14D-A596-4516-AA75-7B9FEE170989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A8CBA-6064-4D47-8A4F-481E22CBC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BCCE27-AB1B-4D9E-AC3C-909CB330A436}" type="datetime1">
              <a:rPr lang="en-US" smtClean="0"/>
              <a:pPr>
                <a:defRPr/>
              </a:pPr>
              <a:t>8/2/2008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www.xmlsh.org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485EC7-A2F7-4BC7-837C-4E9B4EC08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xmlsh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dirty="0" smtClean="0"/>
              <a:t>A command line shell for XML</a:t>
            </a:r>
          </a:p>
          <a:p>
            <a:pPr marR="0"/>
            <a:r>
              <a:rPr lang="en-US" dirty="0" smtClean="0"/>
              <a:t>Based on the philosophy </a:t>
            </a:r>
          </a:p>
          <a:p>
            <a:pPr marR="0"/>
            <a:r>
              <a:rPr lang="en-US" dirty="0" smtClean="0"/>
              <a:t>and design of the </a:t>
            </a:r>
          </a:p>
          <a:p>
            <a:pPr marR="0"/>
            <a:r>
              <a:rPr lang="en-US" dirty="0" smtClean="0"/>
              <a:t>Unix Shells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69925" y="5446713"/>
            <a:ext cx="3140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David A. Lee</a:t>
            </a:r>
          </a:p>
          <a:p>
            <a:r>
              <a:rPr lang="en-US" sz="2000" dirty="0" err="1"/>
              <a:t>dlee@calldei.com</a:t>
            </a:r>
            <a:endParaRPr lang="en-US" sz="2000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791201" y="56388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2400" dirty="0" err="1"/>
              <a:t>www.xmlsh.org</a:t>
            </a:r>
            <a:endParaRPr lang="en-US" sz="2400" dirty="0"/>
          </a:p>
        </p:txBody>
      </p:sp>
      <p:pic>
        <p:nvPicPr>
          <p:cNvPr id="7" name="Picture 6" descr="xmlsh-withtex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3429000" cy="3283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xmlsh</a:t>
            </a:r>
            <a:r>
              <a:rPr lang="en-US" dirty="0" smtClean="0"/>
              <a:t> –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design principles of the Unix Shells</a:t>
            </a:r>
          </a:p>
          <a:p>
            <a:r>
              <a:rPr lang="en-US" dirty="0" smtClean="0"/>
              <a:t>Largely backwards compatible syntax to /bin/</a:t>
            </a:r>
            <a:r>
              <a:rPr lang="en-US" dirty="0" err="1" smtClean="0"/>
              <a:t>sh</a:t>
            </a:r>
            <a:endParaRPr lang="en-US" dirty="0" smtClean="0"/>
          </a:p>
          <a:p>
            <a:pPr lvl="1"/>
            <a:r>
              <a:rPr lang="en-US" dirty="0" smtClean="0"/>
              <a:t>Use cases equivalent to /bin/</a:t>
            </a: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Where the Unix Shells </a:t>
            </a:r>
            <a:r>
              <a:rPr lang="en-US" dirty="0" smtClean="0"/>
              <a:t>use strings and byte streams, </a:t>
            </a:r>
            <a:r>
              <a:rPr lang="en-US" dirty="0" err="1" smtClean="0"/>
              <a:t>xmlsh</a:t>
            </a:r>
            <a:r>
              <a:rPr lang="en-US" dirty="0" smtClean="0"/>
              <a:t> targets XML documents and </a:t>
            </a:r>
            <a:r>
              <a:rPr lang="en-US" dirty="0" err="1" smtClean="0"/>
              <a:t>infoset</a:t>
            </a:r>
            <a:r>
              <a:rPr lang="en-US" dirty="0" smtClean="0"/>
              <a:t> streams.</a:t>
            </a:r>
          </a:p>
          <a:p>
            <a:r>
              <a:rPr lang="en-US" b="1" i="1" dirty="0" smtClean="0"/>
              <a:t>Scripting with XML data should be as easy and natural as scripting with text files.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i="1" dirty="0" smtClean="0"/>
              <a:t>Someday, all data should be XML …</a:t>
            </a:r>
          </a:p>
          <a:p>
            <a:pPr lvl="1"/>
            <a:r>
              <a:rPr lang="en-US" dirty="0" smtClean="0"/>
              <a:t>But until then, intermixing Text and XML is necessary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</a:t>
            </a:r>
            <a:r>
              <a:rPr lang="en-US" dirty="0" err="1" smtClean="0"/>
              <a:t>xmlsh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2590800"/>
          <a:ext cx="8264809" cy="3810000"/>
        </p:xfrm>
        <a:graphic>
          <a:graphicData uri="http://schemas.openxmlformats.org/presentationml/2006/ole">
            <p:oleObj spid="_x0000_s23554" name="Visio" r:id="rId3" imgW="4611014" imgH="239572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syntax equivalent to /bin/</a:t>
            </a:r>
            <a:r>
              <a:rPr lang="en-US" dirty="0" err="1" smtClean="0"/>
              <a:t>sh</a:t>
            </a:r>
            <a:endParaRPr lang="en-US" dirty="0" smtClean="0"/>
          </a:p>
          <a:p>
            <a:pPr lvl="1"/>
            <a:r>
              <a:rPr lang="en-US" dirty="0" smtClean="0"/>
              <a:t>if ... then ... else ...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while/until ... do ...</a:t>
            </a:r>
          </a:p>
          <a:p>
            <a:pPr lvl="1"/>
            <a:r>
              <a:rPr lang="en-US" dirty="0" smtClean="0"/>
              <a:t>case ... in 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variable assignment</a:t>
            </a:r>
          </a:p>
          <a:p>
            <a:pPr lvl="1"/>
            <a:r>
              <a:rPr lang="en-US" dirty="0" smtClean="0"/>
              <a:t>Pipes</a:t>
            </a:r>
          </a:p>
          <a:p>
            <a:pPr lvl="1"/>
            <a:r>
              <a:rPr lang="en-US" dirty="0" err="1" smtClean="0"/>
              <a:t>subshells</a:t>
            </a:r>
            <a:r>
              <a:rPr lang="en-US" dirty="0" smtClean="0"/>
              <a:t> and background processes/threads</a:t>
            </a:r>
          </a:p>
          <a:p>
            <a:pPr lvl="1"/>
            <a:r>
              <a:rPr lang="en-US" dirty="0" smtClean="0"/>
              <a:t>IO redirection</a:t>
            </a:r>
          </a:p>
          <a:p>
            <a:pPr lvl="1"/>
            <a:r>
              <a:rPr lang="en-US" dirty="0" smtClean="0"/>
              <a:t>script and external process execution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syntax specific to </a:t>
            </a:r>
            <a:r>
              <a:rPr lang="en-US" dirty="0" err="1" smtClean="0"/>
              <a:t>xmlsh</a:t>
            </a:r>
            <a:endParaRPr lang="en-US" dirty="0" smtClean="0"/>
          </a:p>
          <a:p>
            <a:pPr lvl="1"/>
            <a:r>
              <a:rPr lang="en-US" dirty="0" smtClean="0"/>
              <a:t>XML expressions and variables</a:t>
            </a:r>
          </a:p>
          <a:p>
            <a:pPr lvl="1">
              <a:buNone/>
            </a:pPr>
            <a:r>
              <a:rPr lang="en-US" dirty="0" smtClean="0"/>
              <a:t>		&lt;[ </a:t>
            </a:r>
            <a:r>
              <a:rPr lang="en-US" i="1" dirty="0" err="1" smtClean="0"/>
              <a:t>xquery</a:t>
            </a:r>
            <a:r>
              <a:rPr lang="en-US" i="1" dirty="0" smtClean="0"/>
              <a:t> </a:t>
            </a:r>
            <a:r>
              <a:rPr lang="en-US" i="1" dirty="0" err="1" smtClean="0"/>
              <a:t>expr</a:t>
            </a:r>
            <a:r>
              <a:rPr lang="en-US" i="1" dirty="0" smtClean="0"/>
              <a:t> </a:t>
            </a:r>
            <a:r>
              <a:rPr lang="en-US" dirty="0" smtClean="0"/>
              <a:t>]&gt;</a:t>
            </a:r>
          </a:p>
          <a:p>
            <a:pPr lvl="1">
              <a:buNone/>
            </a:pPr>
            <a:r>
              <a:rPr lang="en-US" dirty="0" smtClean="0"/>
              <a:t>		$&lt;(  </a:t>
            </a:r>
            <a:r>
              <a:rPr lang="en-US" i="1" dirty="0" smtClean="0"/>
              <a:t>xml producing command 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r>
              <a:rPr lang="en-US" dirty="0" smtClean="0"/>
              <a:t>Example: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foo</a:t>
            </a:r>
            <a:r>
              <a:rPr lang="en-US" dirty="0" smtClean="0"/>
              <a:t>=&lt;[ “hi” , 123 , &lt;</a:t>
            </a:r>
            <a:r>
              <a:rPr lang="en-US" dirty="0" err="1" smtClean="0"/>
              <a:t>elem</a:t>
            </a:r>
            <a:r>
              <a:rPr lang="en-US" dirty="0" smtClean="0"/>
              <a:t> </a:t>
            </a:r>
            <a:r>
              <a:rPr lang="en-US" dirty="0" err="1" smtClean="0"/>
              <a:t>attr</a:t>
            </a:r>
            <a:r>
              <a:rPr lang="en-US" dirty="0" smtClean="0"/>
              <a:t>=“</a:t>
            </a:r>
            <a:r>
              <a:rPr lang="en-US" dirty="0" err="1" smtClean="0"/>
              <a:t>attr</a:t>
            </a:r>
            <a:r>
              <a:rPr lang="en-US" dirty="0" smtClean="0"/>
              <a:t>”&gt;body&lt;/</a:t>
            </a:r>
            <a:r>
              <a:rPr lang="en-US" dirty="0" err="1" smtClean="0"/>
              <a:t>elem</a:t>
            </a:r>
            <a:r>
              <a:rPr lang="en-US" dirty="0" smtClean="0"/>
              <a:t>&gt;]&gt;</a:t>
            </a:r>
          </a:p>
          <a:p>
            <a:pPr lvl="1">
              <a:buNone/>
            </a:pPr>
            <a:r>
              <a:rPr lang="en-US" dirty="0" smtClean="0"/>
              <a:t>		bar=$&lt;(</a:t>
            </a:r>
            <a:r>
              <a:rPr lang="en-US" dirty="0" err="1" smtClean="0"/>
              <a:t>xls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       for $</a:t>
            </a:r>
            <a:r>
              <a:rPr lang="en-US" dirty="0" err="1" smtClean="0"/>
              <a:t>i</a:t>
            </a:r>
            <a:r>
              <a:rPr lang="en-US" dirty="0" smtClean="0"/>
              <a:t> in &lt;[1,2,3,&lt;node/&gt;,”hi”]&gt;  ; do  echo $</a:t>
            </a:r>
            <a:r>
              <a:rPr lang="en-US" dirty="0" err="1" smtClean="0"/>
              <a:t>i</a:t>
            </a:r>
            <a:r>
              <a:rPr lang="en-US" dirty="0" smtClean="0"/>
              <a:t> ; done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 commands similar to /bin/</a:t>
            </a:r>
            <a:r>
              <a:rPr lang="en-US" dirty="0" err="1" smtClean="0"/>
              <a:t>sh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3048000"/>
          <a:ext cx="6096000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: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exit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    (.)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    ([ </a:t>
                      </a:r>
                      <a:r>
                        <a:rPr lang="en-US" i="1" dirty="0" smtClean="0"/>
                        <a:t>condition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dirty="0" smtClean="0"/>
                        <a:t>])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xread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xwhich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xenv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commands (supplied with </a:t>
            </a:r>
            <a:r>
              <a:rPr lang="en-US" dirty="0" err="1" smtClean="0"/>
              <a:t>xmlsh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2819400"/>
          <a:ext cx="6096000" cy="221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xcmp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xpwd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xpath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xslt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xquery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xsplit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xversion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/>
                        <a:t>....  Many more to come ...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xmlsh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 commands</a:t>
            </a:r>
          </a:p>
          <a:p>
            <a:pPr lvl="1"/>
            <a:r>
              <a:rPr lang="en-US" dirty="0" smtClean="0"/>
              <a:t>Can integrate directly to </a:t>
            </a:r>
            <a:r>
              <a:rPr lang="en-US" dirty="0" err="1" smtClean="0"/>
              <a:t>xmlsh</a:t>
            </a:r>
            <a:r>
              <a:rPr lang="en-US" dirty="0" smtClean="0"/>
              <a:t> and run within the same JVM and participate in internal architecture.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External Commands</a:t>
            </a:r>
          </a:p>
          <a:p>
            <a:pPr lvl="1"/>
            <a:r>
              <a:rPr lang="en-US" dirty="0" smtClean="0"/>
              <a:t>Can execute any external command supported by the OS</a:t>
            </a:r>
          </a:p>
          <a:p>
            <a:pPr lvl="1"/>
            <a:r>
              <a:rPr lang="en-US" dirty="0" smtClean="0"/>
              <a:t>Can pipe into and out of external commands, same as internal </a:t>
            </a:r>
            <a:r>
              <a:rPr lang="en-US" dirty="0" smtClean="0"/>
              <a:t>commands.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is 100% pure Java using JDK 1.6</a:t>
            </a:r>
          </a:p>
          <a:p>
            <a:r>
              <a:rPr lang="en-US" dirty="0" smtClean="0"/>
              <a:t>Parser  implemented with </a:t>
            </a:r>
            <a:r>
              <a:rPr lang="en-US" dirty="0" err="1" smtClean="0"/>
              <a:t>javacc</a:t>
            </a:r>
            <a:endParaRPr lang="en-US" dirty="0" smtClean="0"/>
          </a:p>
          <a:p>
            <a:r>
              <a:rPr lang="en-US" dirty="0" smtClean="0"/>
              <a:t>Logging via log4j</a:t>
            </a:r>
          </a:p>
          <a:p>
            <a:r>
              <a:rPr lang="en-US" dirty="0" smtClean="0"/>
              <a:t>XSLT and XQuery from Saxon</a:t>
            </a:r>
          </a:p>
          <a:p>
            <a:pPr lvl="1"/>
            <a:r>
              <a:rPr lang="en-US" dirty="0" smtClean="0"/>
              <a:t>XQuery heavily used internally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Dynamically typed variables  (text , xml )</a:t>
            </a:r>
          </a:p>
          <a:p>
            <a:pPr lvl="1"/>
            <a:r>
              <a:rPr lang="en-US" dirty="0" smtClean="0"/>
              <a:t>Take on the type of their assignment expression</a:t>
            </a:r>
          </a:p>
          <a:p>
            <a:pPr lvl="2"/>
            <a:r>
              <a:rPr lang="en-US" dirty="0" smtClean="0"/>
              <a:t>x=“</a:t>
            </a:r>
            <a:r>
              <a:rPr lang="en-US" dirty="0" err="1" smtClean="0"/>
              <a:t>foo</a:t>
            </a:r>
            <a:r>
              <a:rPr lang="en-US" dirty="0" smtClean="0"/>
              <a:t>”		# string </a:t>
            </a:r>
          </a:p>
          <a:p>
            <a:pPr lvl="2"/>
            <a:r>
              <a:rPr lang="en-US" dirty="0" smtClean="0"/>
              <a:t>x=&lt;[“</a:t>
            </a:r>
            <a:r>
              <a:rPr lang="en-US" dirty="0" err="1" smtClean="0"/>
              <a:t>foo</a:t>
            </a:r>
            <a:r>
              <a:rPr lang="en-US" dirty="0" smtClean="0"/>
              <a:t>”]&gt;	# xml</a:t>
            </a:r>
          </a:p>
          <a:p>
            <a:pPr lvl="1"/>
            <a:r>
              <a:rPr lang="en-US" dirty="0" smtClean="0"/>
              <a:t>XML type is really a </a:t>
            </a:r>
            <a:r>
              <a:rPr lang="en-US" dirty="0" err="1" smtClean="0"/>
              <a:t>saxon</a:t>
            </a:r>
            <a:r>
              <a:rPr lang="en-US" dirty="0" smtClean="0"/>
              <a:t> “</a:t>
            </a:r>
            <a:r>
              <a:rPr lang="en-US" dirty="0" err="1" smtClean="0"/>
              <a:t>XdmValue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atomic type 	</a:t>
            </a:r>
          </a:p>
          <a:p>
            <a:pPr lvl="2"/>
            <a:r>
              <a:rPr lang="en-US" dirty="0" smtClean="0"/>
              <a:t>item type	</a:t>
            </a:r>
          </a:p>
          <a:p>
            <a:pPr lvl="2"/>
            <a:r>
              <a:rPr lang="en-US" dirty="0" smtClean="0"/>
              <a:t>sequence	</a:t>
            </a:r>
          </a:p>
          <a:p>
            <a:pPr lvl="2"/>
            <a:r>
              <a:rPr lang="en-US" dirty="0" smtClean="0"/>
              <a:t>Anything that XQuery can produce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Pipes</a:t>
            </a:r>
          </a:p>
          <a:p>
            <a:pPr lvl="1"/>
            <a:r>
              <a:rPr lang="en-US" dirty="0" smtClean="0"/>
              <a:t>Pipeline commands run as separate threads</a:t>
            </a:r>
          </a:p>
          <a:p>
            <a:pPr lvl="1"/>
            <a:r>
              <a:rPr lang="en-US" dirty="0" smtClean="0"/>
              <a:t>Pipe is a </a:t>
            </a:r>
            <a:r>
              <a:rPr lang="en-US" i="1" dirty="0" smtClean="0"/>
              <a:t>Currently </a:t>
            </a: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dirty="0" smtClean="0"/>
              <a:t>text pipe </a:t>
            </a:r>
            <a:br>
              <a:rPr lang="en-US" dirty="0" smtClean="0"/>
            </a:br>
            <a:r>
              <a:rPr lang="en-US" dirty="0" smtClean="0"/>
              <a:t>(XML is text serialized)</a:t>
            </a:r>
          </a:p>
          <a:p>
            <a:pPr lvl="2"/>
            <a:r>
              <a:rPr lang="en-US" b="1" i="1" dirty="0" smtClean="0"/>
              <a:t>Future</a:t>
            </a:r>
            <a:r>
              <a:rPr lang="en-US" i="1" dirty="0" smtClean="0"/>
              <a:t> – XML native pipes – binary or event serialized  </a:t>
            </a:r>
            <a:br>
              <a:rPr lang="en-US" i="1" dirty="0" smtClean="0"/>
            </a:br>
            <a:r>
              <a:rPr lang="en-US" i="1" dirty="0" smtClean="0"/>
              <a:t>Suggestions Welcome !</a:t>
            </a:r>
          </a:p>
          <a:p>
            <a:pPr lvl="1"/>
            <a:r>
              <a:rPr lang="en-US" dirty="0" smtClean="0"/>
              <a:t>Internal/</a:t>
            </a:r>
            <a:r>
              <a:rPr lang="en-US" dirty="0" err="1" smtClean="0"/>
              <a:t>builtin</a:t>
            </a:r>
            <a:r>
              <a:rPr lang="en-US" dirty="0" smtClean="0"/>
              <a:t> commands in separate threads</a:t>
            </a:r>
          </a:p>
          <a:p>
            <a:pPr lvl="1"/>
            <a:r>
              <a:rPr lang="en-US" dirty="0" smtClean="0"/>
              <a:t>External commands in separate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Project</a:t>
            </a:r>
          </a:p>
          <a:p>
            <a:r>
              <a:rPr lang="en-US" dirty="0" smtClean="0"/>
              <a:t>Philosophy</a:t>
            </a:r>
          </a:p>
          <a:p>
            <a:r>
              <a:rPr lang="en-US" dirty="0" smtClean="0"/>
              <a:t>Syntax and Features</a:t>
            </a:r>
          </a:p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Demonstration &amp; Examples</a:t>
            </a:r>
          </a:p>
          <a:p>
            <a:r>
              <a:rPr lang="en-US" dirty="0" smtClean="0"/>
              <a:t>Roadmap</a:t>
            </a:r>
          </a:p>
          <a:p>
            <a:r>
              <a:rPr lang="en-US" dirty="0" smtClean="0"/>
              <a:t>Contribute</a:t>
            </a:r>
          </a:p>
          <a:p>
            <a:r>
              <a:rPr lang="en-US" dirty="0" smtClean="0"/>
              <a:t>Feedback / Q&amp;A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Built-in, Internal, and User commands run in the JVM</a:t>
            </a:r>
          </a:p>
          <a:p>
            <a:pPr lvl="1"/>
            <a:r>
              <a:rPr lang="en-US" dirty="0" smtClean="0"/>
              <a:t>Access to native representations for shell environment</a:t>
            </a:r>
          </a:p>
          <a:p>
            <a:pPr lvl="1"/>
            <a:r>
              <a:rPr lang="en-US" dirty="0" smtClean="0"/>
              <a:t>Access to same runtime (</a:t>
            </a:r>
            <a:r>
              <a:rPr lang="en-US" dirty="0" err="1" smtClean="0"/>
              <a:t>saxon</a:t>
            </a:r>
            <a:r>
              <a:rPr lang="en-US" dirty="0" smtClean="0"/>
              <a:t>, log4j etc)</a:t>
            </a:r>
          </a:p>
          <a:p>
            <a:pPr lvl="1"/>
            <a:r>
              <a:rPr lang="en-US" dirty="0" smtClean="0"/>
              <a:t>XML data held as Saxon trees not text</a:t>
            </a:r>
          </a:p>
          <a:p>
            <a:pPr lvl="1"/>
            <a:r>
              <a:rPr lang="en-US" dirty="0" smtClean="0"/>
              <a:t>Participates in multithreading</a:t>
            </a:r>
          </a:p>
          <a:p>
            <a:pPr lvl="2"/>
            <a:r>
              <a:rPr lang="en-US" dirty="0" smtClean="0"/>
              <a:t>Background threads   (  </a:t>
            </a:r>
            <a:r>
              <a:rPr lang="en-US" dirty="0" err="1" smtClean="0"/>
              <a:t>cmd</a:t>
            </a:r>
            <a:r>
              <a:rPr lang="en-US" dirty="0" smtClean="0"/>
              <a:t> &amp; )</a:t>
            </a:r>
          </a:p>
          <a:p>
            <a:pPr lvl="2"/>
            <a:r>
              <a:rPr lang="en-US" dirty="0" smtClean="0"/>
              <a:t>Piping  ( </a:t>
            </a:r>
            <a:r>
              <a:rPr lang="en-US" dirty="0" err="1" smtClean="0"/>
              <a:t>cmd</a:t>
            </a:r>
            <a:r>
              <a:rPr lang="en-US" dirty="0" smtClean="0"/>
              <a:t> | </a:t>
            </a:r>
            <a:r>
              <a:rPr lang="en-US" dirty="0" err="1" smtClean="0"/>
              <a:t>cmd</a:t>
            </a:r>
            <a:r>
              <a:rPr lang="en-US" dirty="0" smtClean="0"/>
              <a:t> | </a:t>
            </a:r>
            <a:r>
              <a:rPr lang="en-US" dirty="0" err="1" smtClean="0"/>
              <a:t>cmd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Arguments and variables passed in internal form </a:t>
            </a:r>
            <a:br>
              <a:rPr lang="en-US" dirty="0" smtClean="0"/>
            </a:br>
            <a:r>
              <a:rPr lang="en-US" dirty="0" smtClean="0"/>
              <a:t>(not converted to text)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commands</a:t>
            </a:r>
          </a:p>
          <a:p>
            <a:pPr lvl="1"/>
            <a:r>
              <a:rPr lang="en-US" dirty="0" smtClean="0"/>
              <a:t>May run any OS command ( cp </a:t>
            </a:r>
            <a:r>
              <a:rPr lang="en-US" dirty="0" err="1" smtClean="0"/>
              <a:t>mv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chmod</a:t>
            </a:r>
            <a:r>
              <a:rPr lang="en-US" dirty="0" smtClean="0"/>
              <a:t> </a:t>
            </a:r>
            <a:r>
              <a:rPr lang="en-US" dirty="0" err="1" smtClean="0"/>
              <a:t>gcc</a:t>
            </a:r>
            <a:r>
              <a:rPr lang="en-US" dirty="0" smtClean="0"/>
              <a:t> ... )</a:t>
            </a:r>
          </a:p>
          <a:p>
            <a:pPr lvl="2"/>
            <a:r>
              <a:rPr lang="en-US" dirty="0" err="1" smtClean="0"/>
              <a:t>xmlsh</a:t>
            </a:r>
            <a:r>
              <a:rPr lang="en-US" dirty="0" smtClean="0"/>
              <a:t> is not a replacement for the OS layer or commands</a:t>
            </a:r>
          </a:p>
          <a:p>
            <a:pPr lvl="2"/>
            <a:r>
              <a:rPr lang="en-US" dirty="0" smtClean="0"/>
              <a:t>External Commands run as a sub process</a:t>
            </a:r>
          </a:p>
          <a:p>
            <a:pPr lvl="1"/>
            <a:r>
              <a:rPr lang="en-US" dirty="0" smtClean="0"/>
              <a:t>Piping to and from external command</a:t>
            </a:r>
            <a:br>
              <a:rPr lang="en-US" dirty="0" smtClean="0"/>
            </a:br>
            <a:r>
              <a:rPr lang="en-US" dirty="0" smtClean="0"/>
              <a:t>Freely intermix internal and external commands</a:t>
            </a:r>
          </a:p>
          <a:p>
            <a:pPr lvl="2"/>
            <a:r>
              <a:rPr lang="en-US" dirty="0" err="1" smtClean="0"/>
              <a:t>xquery</a:t>
            </a:r>
            <a:r>
              <a:rPr lang="en-US" dirty="0" smtClean="0"/>
              <a:t> | sum</a:t>
            </a:r>
          </a:p>
          <a:p>
            <a:pPr lvl="2"/>
            <a:r>
              <a:rPr lang="en-US" dirty="0" err="1" smtClean="0"/>
              <a:t>xls</a:t>
            </a:r>
            <a:r>
              <a:rPr lang="en-US" dirty="0" smtClean="0"/>
              <a:t> | cat | </a:t>
            </a:r>
            <a:r>
              <a:rPr lang="en-US" dirty="0" err="1" smtClean="0"/>
              <a:t>xcat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Javacc</a:t>
            </a:r>
            <a:r>
              <a:rPr lang="en-US" i="1" dirty="0" smtClean="0"/>
              <a:t>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i="1" dirty="0" err="1" smtClean="0"/>
              <a:t>yacc</a:t>
            </a:r>
            <a:r>
              <a:rPr lang="en-US" i="1" dirty="0" smtClean="0"/>
              <a:t>,  LL(1) </a:t>
            </a:r>
            <a:r>
              <a:rPr lang="en-US" i="1" dirty="0" err="1" smtClean="0"/>
              <a:t>vs</a:t>
            </a:r>
            <a:r>
              <a:rPr lang="en-US" i="1" dirty="0" smtClean="0"/>
              <a:t> LALR(1)</a:t>
            </a:r>
          </a:p>
          <a:p>
            <a:pPr lvl="1"/>
            <a:r>
              <a:rPr lang="en-US" i="1" dirty="0" smtClean="0"/>
              <a:t>POSIX </a:t>
            </a:r>
            <a:r>
              <a:rPr lang="en-US" i="1" dirty="0" err="1" smtClean="0"/>
              <a:t>sh</a:t>
            </a:r>
            <a:r>
              <a:rPr lang="en-US" i="1" dirty="0" smtClean="0"/>
              <a:t> specs are LALR, challenging to translate to LL</a:t>
            </a:r>
          </a:p>
          <a:p>
            <a:pPr lvl="1"/>
            <a:r>
              <a:rPr lang="en-US" i="1" dirty="0" smtClean="0"/>
              <a:t>Some syntax difficult to implement easily/correctly</a:t>
            </a:r>
          </a:p>
          <a:p>
            <a:r>
              <a:rPr lang="en-US" dirty="0" smtClean="0"/>
              <a:t>Java runtime instead of Unix OS layer</a:t>
            </a:r>
          </a:p>
          <a:p>
            <a:pPr lvl="1"/>
            <a:r>
              <a:rPr lang="en-US" dirty="0" smtClean="0"/>
              <a:t>Threading instead of processes </a:t>
            </a:r>
          </a:p>
          <a:p>
            <a:pPr lvl="1"/>
            <a:r>
              <a:rPr lang="en-US" dirty="0" smtClean="0"/>
              <a:t>No real concept of File Descriptor (numbers like 0,1,2,3)</a:t>
            </a:r>
          </a:p>
          <a:p>
            <a:pPr lvl="1"/>
            <a:r>
              <a:rPr lang="en-US" dirty="0" smtClean="0"/>
              <a:t>Console IO is limited</a:t>
            </a:r>
          </a:p>
          <a:p>
            <a:pPr lvl="2"/>
            <a:r>
              <a:rPr lang="en-US" dirty="0" smtClean="0"/>
              <a:t>Cannot run console sub-processes which share </a:t>
            </a:r>
            <a:r>
              <a:rPr lang="en-US" dirty="0" err="1" smtClean="0"/>
              <a:t>stdin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good </a:t>
            </a:r>
            <a:r>
              <a:rPr lang="en-US" dirty="0" err="1" smtClean="0"/>
              <a:t>tty</a:t>
            </a:r>
            <a:r>
              <a:rPr lang="en-US" dirty="0" smtClean="0"/>
              <a:t> </a:t>
            </a:r>
            <a:r>
              <a:rPr lang="en-US" dirty="0" smtClean="0"/>
              <a:t>interrupts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731837"/>
          </a:xfrm>
        </p:spPr>
        <p:txBody>
          <a:bodyPr/>
          <a:lstStyle/>
          <a:p>
            <a:r>
              <a:rPr lang="en-US" i="1" dirty="0" smtClean="0"/>
              <a:t>Basic </a:t>
            </a:r>
            <a:r>
              <a:rPr lang="en-US" i="1" dirty="0" err="1" smtClean="0"/>
              <a:t>sh</a:t>
            </a:r>
            <a:r>
              <a:rPr lang="en-US" i="1" dirty="0" smtClean="0"/>
              <a:t>-like syntax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590800"/>
            <a:ext cx="7086600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dir=/output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file in *.xml ; do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xquery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–f /path/pass1.xquery 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$file  |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xslt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-f /path/pass2.xsl –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&gt; $dir/$file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4343400"/>
            <a:ext cx="82296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xml tools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4876800"/>
            <a:ext cx="70866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xcat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*.xml 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xpath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‘//book[@author=“John Doe”’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XML and text Variables</a:t>
            </a:r>
          </a:p>
          <a:p>
            <a:r>
              <a:rPr lang="en-US" i="1" dirty="0" smtClean="0"/>
              <a:t>XML construction syntax (XQuery based)</a:t>
            </a:r>
          </a:p>
          <a:p>
            <a:endParaRPr lang="en-US" i="1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276600"/>
            <a:ext cx="7086600" cy="2862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A= ”text”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XVAR=&lt;[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”bar”&gt;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{$A}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$XVAR 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file.xml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Reusable parsed XML Documents</a:t>
            </a:r>
          </a:p>
          <a:p>
            <a:r>
              <a:rPr lang="en-US" i="1" dirty="0" smtClean="0"/>
              <a:t>XML Sequences in for loops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276600"/>
            <a:ext cx="8001000" cy="20313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xread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doc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file.xml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&lt;[for $x in 1 to 1000 return $x]&gt; ; do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xquery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$doc ’//part[@num=$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]’ &gt; out${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}.xml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xpath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$doc ’//part[@num=$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]/@title’ 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titles.txt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Pre-Alpha – Started Nov 2007</a:t>
            </a:r>
          </a:p>
          <a:p>
            <a:r>
              <a:rPr lang="en-US" dirty="0" smtClean="0"/>
              <a:t>To go to alpha ... </a:t>
            </a:r>
          </a:p>
          <a:p>
            <a:pPr lvl="1"/>
            <a:r>
              <a:rPr lang="en-US" dirty="0" smtClean="0"/>
              <a:t>Resolve core syntax questions</a:t>
            </a:r>
          </a:p>
          <a:p>
            <a:pPr lvl="2"/>
            <a:r>
              <a:rPr lang="en-US" i="1" dirty="0" smtClean="0"/>
              <a:t>Example:</a:t>
            </a:r>
            <a:r>
              <a:rPr lang="en-US" dirty="0" smtClean="0"/>
              <a:t> should   $*  be a string or sequence ?</a:t>
            </a:r>
          </a:p>
          <a:p>
            <a:pPr lvl="2"/>
            <a:r>
              <a:rPr lang="en-US" i="1" dirty="0" smtClean="0"/>
              <a:t>Example: </a:t>
            </a:r>
            <a:r>
              <a:rPr lang="en-US" dirty="0" smtClean="0"/>
              <a:t>should echo produce XML or Text ?</a:t>
            </a:r>
          </a:p>
          <a:p>
            <a:pPr lvl="1"/>
            <a:r>
              <a:rPr lang="en-US" dirty="0" smtClean="0"/>
              <a:t>Clarify Philosophy</a:t>
            </a:r>
          </a:p>
          <a:p>
            <a:pPr lvl="2"/>
            <a:r>
              <a:rPr lang="en-US" dirty="0" smtClean="0"/>
              <a:t>What </a:t>
            </a:r>
            <a:r>
              <a:rPr lang="en-US" dirty="0" err="1" smtClean="0"/>
              <a:t>xmlsh</a:t>
            </a:r>
            <a:r>
              <a:rPr lang="en-US" dirty="0" smtClean="0"/>
              <a:t> Is and Is Not – define scope</a:t>
            </a:r>
          </a:p>
          <a:p>
            <a:pPr lvl="2"/>
            <a:r>
              <a:rPr lang="en-US" dirty="0" smtClean="0"/>
              <a:t>Clarify use cases</a:t>
            </a:r>
          </a:p>
          <a:p>
            <a:pPr lvl="1"/>
            <a:r>
              <a:rPr lang="en-US" dirty="0" smtClean="0"/>
              <a:t>Zero defects in current codebase</a:t>
            </a:r>
          </a:p>
          <a:p>
            <a:pPr lvl="2"/>
            <a:r>
              <a:rPr lang="en-US" dirty="0" smtClean="0"/>
              <a:t>Complete test cases</a:t>
            </a:r>
          </a:p>
          <a:p>
            <a:pPr lvl="1"/>
            <a:r>
              <a:rPr lang="en-US" dirty="0" smtClean="0"/>
              <a:t>Solicit peer comments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it out !</a:t>
            </a:r>
          </a:p>
          <a:p>
            <a:r>
              <a:rPr lang="en-US" dirty="0" smtClean="0"/>
              <a:t>Report Bugs</a:t>
            </a:r>
          </a:p>
          <a:p>
            <a:r>
              <a:rPr lang="en-US" dirty="0" smtClean="0"/>
              <a:t>Discuss / Forums</a:t>
            </a:r>
          </a:p>
          <a:p>
            <a:pPr lvl="1"/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Design Discussions</a:t>
            </a:r>
          </a:p>
          <a:p>
            <a:pPr lvl="1"/>
            <a:r>
              <a:rPr lang="en-US" dirty="0" smtClean="0"/>
              <a:t>Enhancements</a:t>
            </a:r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do</a:t>
            </a:r>
            <a:r>
              <a:rPr lang="en-US" dirty="0" smtClean="0"/>
              <a:t> you like ? Why ?</a:t>
            </a:r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don't</a:t>
            </a:r>
            <a:r>
              <a:rPr lang="en-US" dirty="0" smtClean="0"/>
              <a:t> you like ? Why 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/ Q&amp;A /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and Unix Shells were a radical “Paradigm Shift”</a:t>
            </a:r>
          </a:p>
          <a:p>
            <a:pPr lvl="1"/>
            <a:r>
              <a:rPr lang="en-US" dirty="0" smtClean="0"/>
              <a:t>Vastly simplified access to data and processing</a:t>
            </a:r>
          </a:p>
          <a:p>
            <a:pPr lvl="1"/>
            <a:r>
              <a:rPr lang="en-US" dirty="0" smtClean="0"/>
              <a:t>Set of small simple core tools</a:t>
            </a:r>
          </a:p>
          <a:p>
            <a:pPr lvl="1"/>
            <a:r>
              <a:rPr lang="en-US" dirty="0" smtClean="0"/>
              <a:t>Create complexity </a:t>
            </a:r>
            <a:r>
              <a:rPr lang="en-US" dirty="0" smtClean="0"/>
              <a:t>with hierarchy </a:t>
            </a:r>
            <a:r>
              <a:rPr lang="en-US" dirty="0" smtClean="0"/>
              <a:t>instead of linearly.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Almost 40 years later and the core </a:t>
            </a:r>
            <a:r>
              <a:rPr lang="en-US" dirty="0" smtClean="0"/>
              <a:t>design fundamentals are being </a:t>
            </a:r>
            <a:r>
              <a:rPr lang="en-US" dirty="0" smtClean="0"/>
              <a:t>eroded</a:t>
            </a:r>
          </a:p>
          <a:p>
            <a:pPr lvl="1"/>
            <a:r>
              <a:rPr lang="en-US" dirty="0" smtClean="0"/>
              <a:t>Predominant data type is no longer byte/line streams</a:t>
            </a:r>
          </a:p>
          <a:p>
            <a:pPr lvl="1"/>
            <a:r>
              <a:rPr lang="en-US" dirty="0" smtClean="0"/>
              <a:t>Tools and shells have not evolved with the data (XML).</a:t>
            </a:r>
          </a:p>
          <a:p>
            <a:pPr lvl="1"/>
            <a:r>
              <a:rPr lang="en-US" dirty="0" smtClean="0"/>
              <a:t>Working with XML is way too complicated !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 Project</a:t>
            </a:r>
          </a:p>
          <a:p>
            <a:pPr lvl="1"/>
            <a:r>
              <a:rPr lang="en-US" dirty="0" smtClean="0"/>
              <a:t>Open Source / Closed Development</a:t>
            </a:r>
          </a:p>
          <a:p>
            <a:pPr lvl="1"/>
            <a:r>
              <a:rPr lang="en-US" dirty="0" smtClean="0"/>
              <a:t>BSD License “Free Software”</a:t>
            </a:r>
          </a:p>
          <a:p>
            <a:pPr lvl="1"/>
            <a:r>
              <a:rPr lang="en-US" dirty="0" smtClean="0"/>
              <a:t>No commercial restrictions</a:t>
            </a:r>
          </a:p>
          <a:p>
            <a:pPr lvl="1"/>
            <a:r>
              <a:rPr lang="en-US" dirty="0" smtClean="0"/>
              <a:t>Hosted on </a:t>
            </a:r>
            <a:r>
              <a:rPr lang="en-US" dirty="0" err="1" smtClean="0"/>
              <a:t>Sourceforge</a:t>
            </a:r>
            <a:r>
              <a:rPr lang="en-US" dirty="0" smtClean="0"/>
              <a:t>:  	</a:t>
            </a:r>
            <a:r>
              <a:rPr lang="en-US" b="1" dirty="0" err="1" smtClean="0"/>
              <a:t>xmlsh.sourceforge.net</a:t>
            </a:r>
            <a:endParaRPr lang="en-US" b="1" dirty="0" smtClean="0"/>
          </a:p>
          <a:p>
            <a:pPr lvl="1"/>
            <a:r>
              <a:rPr lang="en-US" dirty="0" smtClean="0"/>
              <a:t>Main project site: 		</a:t>
            </a:r>
            <a:r>
              <a:rPr lang="en-US" b="1" dirty="0" err="1" smtClean="0"/>
              <a:t>www.xmlsh.org</a:t>
            </a:r>
            <a:endParaRPr lang="en-US" b="1" dirty="0" smtClean="0"/>
          </a:p>
          <a:p>
            <a:r>
              <a:rPr lang="en-US" dirty="0" smtClean="0"/>
              <a:t>Currently “Pre Alpha”</a:t>
            </a:r>
          </a:p>
          <a:p>
            <a:pPr lvl="1"/>
            <a:r>
              <a:rPr lang="en-US" dirty="0" smtClean="0"/>
              <a:t>Ready for experimentation – </a:t>
            </a:r>
            <a:r>
              <a:rPr lang="en-US" b="1" i="1" dirty="0" smtClean="0"/>
              <a:t>not for </a:t>
            </a:r>
            <a:r>
              <a:rPr lang="en-US" b="1" i="1" dirty="0" smtClean="0"/>
              <a:t>production</a:t>
            </a:r>
            <a:endParaRPr lang="en-US" b="1" i="1" dirty="0" smtClean="0"/>
          </a:p>
          <a:p>
            <a:pPr lvl="1"/>
            <a:r>
              <a:rPr lang="en-US" dirty="0" smtClean="0"/>
              <a:t>Syntax subject to change</a:t>
            </a:r>
          </a:p>
          <a:p>
            <a:pPr lvl="1"/>
            <a:r>
              <a:rPr lang="en-US" dirty="0" smtClean="0"/>
              <a:t>Internal API’s subject to change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Java </a:t>
            </a:r>
          </a:p>
          <a:p>
            <a:pPr lvl="1"/>
            <a:r>
              <a:rPr lang="en-US" dirty="0" smtClean="0"/>
              <a:t>Tested on Windows, Mac and Linux</a:t>
            </a:r>
          </a:p>
          <a:p>
            <a:pPr lvl="1"/>
            <a:r>
              <a:rPr lang="en-US" dirty="0" smtClean="0"/>
              <a:t>Should run on any OS that runs Java 1.6</a:t>
            </a:r>
          </a:p>
          <a:p>
            <a:r>
              <a:rPr lang="en-US" dirty="0" smtClean="0"/>
              <a:t>Dependencies</a:t>
            </a:r>
          </a:p>
          <a:p>
            <a:pPr lvl="1"/>
            <a:r>
              <a:rPr lang="en-US" dirty="0" smtClean="0"/>
              <a:t>Saxon </a:t>
            </a:r>
            <a:r>
              <a:rPr lang="en-US" dirty="0" smtClean="0"/>
              <a:t>9</a:t>
            </a:r>
          </a:p>
          <a:p>
            <a:pPr lvl="1"/>
            <a:r>
              <a:rPr lang="en-US" dirty="0" smtClean="0"/>
              <a:t>Log4J</a:t>
            </a:r>
          </a:p>
          <a:p>
            <a:pPr lvl="1"/>
            <a:r>
              <a:rPr lang="en-US" dirty="0" smtClean="0"/>
              <a:t>Optional external OS commands 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dirty="0" err="1" smtClean="0"/>
              <a:t>rm</a:t>
            </a:r>
            <a:r>
              <a:rPr lang="en-US" dirty="0" smtClean="0"/>
              <a:t> , </a:t>
            </a:r>
            <a:r>
              <a:rPr lang="en-US" dirty="0" err="1" smtClean="0"/>
              <a:t>chmod</a:t>
            </a:r>
            <a:r>
              <a:rPr lang="en-US" dirty="0" smtClean="0"/>
              <a:t> , date ... haven't re-invented the wheel)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Shells -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What's </a:t>
            </a:r>
            <a:r>
              <a:rPr lang="en-US" b="1" i="1" dirty="0" smtClean="0"/>
              <a:t>Great</a:t>
            </a:r>
            <a:r>
              <a:rPr lang="en-US" dirty="0" smtClean="0"/>
              <a:t> about the Unix Shells</a:t>
            </a:r>
          </a:p>
          <a:p>
            <a:pPr lvl="1"/>
            <a:r>
              <a:rPr lang="en-US" dirty="0" smtClean="0"/>
              <a:t>Thrived almost 40 years and many incarnations</a:t>
            </a:r>
          </a:p>
          <a:p>
            <a:pPr lvl="1"/>
            <a:r>
              <a:rPr lang="en-US" dirty="0" smtClean="0"/>
              <a:t>Ideal balance between CLI and Programming language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28600" y="3505200"/>
            <a:ext cx="8686800" cy="2667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“Although most users  think of  the shell  as  an interactive command interpreter, it is really a programming language in which each statement runs  a command.  Because it must satisfy both the interactive and programming aspects of command execution, it is  a strange language, shaped as much by history as  by design.”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– Brian Kernighan &amp; Rob Pike , </a:t>
            </a:r>
            <a:br>
              <a:rPr lang="en-US" sz="2000" dirty="0" smtClean="0"/>
            </a:br>
            <a:r>
              <a:rPr lang="en-US" sz="2000" dirty="0" smtClean="0"/>
              <a:t>The UNIX Programming Environment",  Prentice-Hall (1984).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Shells –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What's </a:t>
            </a:r>
            <a:r>
              <a:rPr lang="en-US" b="1" i="1" dirty="0" smtClean="0"/>
              <a:t>Great</a:t>
            </a:r>
            <a:r>
              <a:rPr lang="en-US" dirty="0" smtClean="0"/>
              <a:t> about the Unix Shells</a:t>
            </a:r>
          </a:p>
          <a:p>
            <a:pPr lvl="1"/>
            <a:r>
              <a:rPr lang="en-US" dirty="0" smtClean="0"/>
              <a:t>All IO is byte streams (or text line streams)</a:t>
            </a:r>
          </a:p>
          <a:p>
            <a:pPr lvl="2"/>
            <a:r>
              <a:rPr lang="en-US" dirty="0" smtClean="0"/>
              <a:t>Core toolkit designed around a simple universal type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i="1" dirty="0" smtClean="0"/>
              <a:t>byte or line streams</a:t>
            </a:r>
          </a:p>
          <a:p>
            <a:pPr lvl="3"/>
            <a:r>
              <a:rPr lang="en-US" b="1" i="1" dirty="0" err="1" smtClean="0"/>
              <a:t>wc</a:t>
            </a:r>
            <a:r>
              <a:rPr lang="en-US" b="1" i="1" dirty="0" smtClean="0"/>
              <a:t> cat </a:t>
            </a:r>
            <a:r>
              <a:rPr lang="en-US" b="1" i="1" dirty="0" err="1" smtClean="0"/>
              <a:t>ls</a:t>
            </a:r>
            <a:r>
              <a:rPr lang="en-US" b="1" i="1" dirty="0" smtClean="0"/>
              <a:t> </a:t>
            </a:r>
            <a:r>
              <a:rPr lang="en-US" b="1" i="1" dirty="0" err="1" smtClean="0"/>
              <a:t>sed</a:t>
            </a:r>
            <a:r>
              <a:rPr lang="en-US" b="1" i="1" dirty="0" smtClean="0"/>
              <a:t> </a:t>
            </a:r>
            <a:r>
              <a:rPr lang="en-US" b="1" i="1" dirty="0" err="1" smtClean="0"/>
              <a:t>grep</a:t>
            </a:r>
            <a:r>
              <a:rPr lang="en-US" b="1" i="1" dirty="0" smtClean="0"/>
              <a:t> cut paste head read tail </a:t>
            </a:r>
            <a:r>
              <a:rPr lang="en-US" b="1" i="1" dirty="0" err="1" smtClean="0"/>
              <a:t>awk</a:t>
            </a:r>
            <a:r>
              <a:rPr lang="en-US" b="1" i="1" dirty="0" smtClean="0"/>
              <a:t> more </a:t>
            </a:r>
            <a:r>
              <a:rPr lang="en-US" i="1" dirty="0" smtClean="0"/>
              <a:t>...</a:t>
            </a:r>
          </a:p>
          <a:p>
            <a:pPr lvl="2"/>
            <a:r>
              <a:rPr lang="en-US" dirty="0" smtClean="0"/>
              <a:t>All files and devices are byte/line streams.</a:t>
            </a:r>
          </a:p>
          <a:p>
            <a:pPr lvl="2"/>
            <a:r>
              <a:rPr lang="en-US" dirty="0" smtClean="0"/>
              <a:t>programs consume and produce byte/line streams.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Core “toolkit” of simple components</a:t>
            </a:r>
          </a:p>
          <a:p>
            <a:pPr lvl="1"/>
            <a:r>
              <a:rPr lang="en-US" dirty="0" smtClean="0"/>
              <a:t>Enables creation of complexity through hierarchal combination of simpler components.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Anatomy of a Unix Shell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11188" y="2590800"/>
          <a:ext cx="7931150" cy="3657600"/>
        </p:xfrm>
        <a:graphic>
          <a:graphicData uri="http://schemas.openxmlformats.org/presentationml/2006/ole">
            <p:oleObj spid="_x0000_s1026" name="Visio" r:id="rId3" imgW="4611014" imgH="239572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Shells – Philosophy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What's </a:t>
            </a:r>
            <a:r>
              <a:rPr lang="en-US" b="1" i="1" dirty="0" smtClean="0"/>
              <a:t>Wrong</a:t>
            </a:r>
            <a:r>
              <a:rPr lang="en-US" dirty="0" smtClean="0"/>
              <a:t> with Unix Shells ?</a:t>
            </a:r>
          </a:p>
          <a:p>
            <a:pPr lvl="1"/>
            <a:r>
              <a:rPr lang="en-US" dirty="0" smtClean="0"/>
              <a:t>Today’s data is no longer primarily text (byte/line streams)</a:t>
            </a:r>
            <a:br>
              <a:rPr lang="en-US" dirty="0" smtClean="0"/>
            </a:br>
            <a:r>
              <a:rPr lang="en-US" dirty="0" smtClean="0"/>
              <a:t>Data is increasingly XML</a:t>
            </a:r>
          </a:p>
          <a:p>
            <a:pPr lvl="1"/>
            <a:r>
              <a:rPr lang="en-US" dirty="0" smtClean="0"/>
              <a:t>Many core commands </a:t>
            </a:r>
            <a:r>
              <a:rPr lang="en-US" dirty="0" smtClean="0"/>
              <a:t>are not </a:t>
            </a:r>
            <a:r>
              <a:rPr lang="en-US" dirty="0" smtClean="0"/>
              <a:t>meaningful 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dont</a:t>
            </a:r>
            <a:r>
              <a:rPr lang="en-US" dirty="0" smtClean="0"/>
              <a:t> work </a:t>
            </a:r>
            <a:r>
              <a:rPr lang="en-US" dirty="0" smtClean="0"/>
              <a:t>well with XML</a:t>
            </a:r>
          </a:p>
          <a:p>
            <a:pPr lvl="2"/>
            <a:r>
              <a:rPr lang="en-US" dirty="0" err="1" smtClean="0"/>
              <a:t>wc</a:t>
            </a:r>
            <a:r>
              <a:rPr lang="en-US" dirty="0" smtClean="0"/>
              <a:t> cut </a:t>
            </a:r>
            <a:r>
              <a:rPr lang="en-US" dirty="0" err="1" smtClean="0"/>
              <a:t>grep</a:t>
            </a:r>
            <a:r>
              <a:rPr lang="en-US" dirty="0" smtClean="0"/>
              <a:t> paste tail head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awk</a:t>
            </a:r>
            <a:r>
              <a:rPr lang="en-US" dirty="0" smtClean="0"/>
              <a:t> more cat ...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Why not just new commands ?</a:t>
            </a:r>
          </a:p>
          <a:p>
            <a:pPr lvl="1"/>
            <a:r>
              <a:rPr lang="en-US" dirty="0" smtClean="0"/>
              <a:t>The shell itself is aging ...  </a:t>
            </a:r>
            <a:br>
              <a:rPr lang="en-US" dirty="0" smtClean="0"/>
            </a:br>
            <a:r>
              <a:rPr lang="en-US" dirty="0" smtClean="0"/>
              <a:t>made with the assumption that all data is strings or lines.</a:t>
            </a:r>
          </a:p>
          <a:p>
            <a:pPr lvl="2"/>
            <a:r>
              <a:rPr lang="en-US" dirty="0" smtClean="0"/>
              <a:t>Flow control (for / case / read )</a:t>
            </a:r>
          </a:p>
          <a:p>
            <a:pPr lvl="2"/>
            <a:r>
              <a:rPr lang="en-US" dirty="0" smtClean="0"/>
              <a:t>Variables / Environment / IO streams</a:t>
            </a:r>
          </a:p>
          <a:p>
            <a:pPr lvl="2"/>
            <a:r>
              <a:rPr lang="en-US" dirty="0" smtClean="0"/>
              <a:t>Pipelines / Command  </a:t>
            </a:r>
            <a:r>
              <a:rPr lang="en-US" dirty="0" smtClean="0"/>
              <a:t>input/output</a:t>
            </a:r>
          </a:p>
          <a:p>
            <a:pPr lvl="1"/>
            <a:r>
              <a:rPr lang="en-US" dirty="0" smtClean="0"/>
              <a:t>Desire for a cross platform, portable shell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B0A4-C657-459B-B1B3-6CDCC59156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www.xmlsh.org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</TotalTime>
  <Words>993</Words>
  <Application>Microsoft Office PowerPoint</Application>
  <PresentationFormat>On-screen Show (4:3)</PresentationFormat>
  <Paragraphs>316</Paragraphs>
  <Slides>28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Flow</vt:lpstr>
      <vt:lpstr>Visio</vt:lpstr>
      <vt:lpstr>xmlsh</vt:lpstr>
      <vt:lpstr>Overview</vt:lpstr>
      <vt:lpstr>Motivation</vt:lpstr>
      <vt:lpstr>Project</vt:lpstr>
      <vt:lpstr>Project</vt:lpstr>
      <vt:lpstr>Unix Shells - Philosophy</vt:lpstr>
      <vt:lpstr>Unix Shells – Philosophy </vt:lpstr>
      <vt:lpstr>Anatomy of a Unix Shell command</vt:lpstr>
      <vt:lpstr>Unix Shells – Philosophy </vt:lpstr>
      <vt:lpstr>xmlsh – Philosophy</vt:lpstr>
      <vt:lpstr>Anatomy of a xmlsh command</vt:lpstr>
      <vt:lpstr>Syntax and Features</vt:lpstr>
      <vt:lpstr>Syntax and Features</vt:lpstr>
      <vt:lpstr>Syntax and Features</vt:lpstr>
      <vt:lpstr>Syntax and Features</vt:lpstr>
      <vt:lpstr>xmlsh Features</vt:lpstr>
      <vt:lpstr>Architecture</vt:lpstr>
      <vt:lpstr>Architecture</vt:lpstr>
      <vt:lpstr>Architecture</vt:lpstr>
      <vt:lpstr>Architecture</vt:lpstr>
      <vt:lpstr>Architecture</vt:lpstr>
      <vt:lpstr>Problems and Limitations</vt:lpstr>
      <vt:lpstr>Examples</vt:lpstr>
      <vt:lpstr>Examples</vt:lpstr>
      <vt:lpstr>Examples</vt:lpstr>
      <vt:lpstr>Roadmap</vt:lpstr>
      <vt:lpstr>Contribute</vt:lpstr>
      <vt:lpstr>Feedback / Q&amp;A / Demo</vt:lpstr>
    </vt:vector>
  </TitlesOfParts>
  <Company>DEI Services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XMLSH</dc:title>
  <dc:creator>DLEE</dc:creator>
  <cp:lastModifiedBy>DLEE</cp:lastModifiedBy>
  <cp:revision>65</cp:revision>
  <dcterms:created xsi:type="dcterms:W3CDTF">2008-06-21T01:56:55Z</dcterms:created>
  <dcterms:modified xsi:type="dcterms:W3CDTF">2008-08-02T13:08:54Z</dcterms:modified>
</cp:coreProperties>
</file>